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comments/comment2.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comments/comment3.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4.xml" ContentType="application/vnd.openxmlformats-officedocument.presentationml.comments+xml"/>
  <Override PartName="/ppt/notesSlides/notesSlide14.xml" ContentType="application/vnd.openxmlformats-officedocument.presentationml.notesSlide+xml"/>
  <Override PartName="/ppt/comments/comment5.xml" ContentType="application/vnd.openxmlformats-officedocument.presentationml.comments+xml"/>
  <Override PartName="/ppt/notesSlides/notesSlide15.xml" ContentType="application/vnd.openxmlformats-officedocument.presentationml.notesSlide+xml"/>
  <Override PartName="/ppt/comments/comment6.xml" ContentType="application/vnd.openxmlformats-officedocument.presentationml.comments+xml"/>
  <Override PartName="/ppt/notesSlides/notesSlide16.xml" ContentType="application/vnd.openxmlformats-officedocument.presentationml.notesSlide+xml"/>
  <Override PartName="/ppt/comments/comment7.xml" ContentType="application/vnd.openxmlformats-officedocument.presentationml.comments+xml"/>
  <Override PartName="/ppt/notesSlides/notesSlide17.xml" ContentType="application/vnd.openxmlformats-officedocument.presentationml.notesSlide+xml"/>
  <Override PartName="/ppt/comments/comment8.xml" ContentType="application/vnd.openxmlformats-officedocument.presentationml.comments+xml"/>
  <Override PartName="/ppt/notesSlides/notesSlide18.xml" ContentType="application/vnd.openxmlformats-officedocument.presentationml.notesSlide+xml"/>
  <Override PartName="/ppt/comments/comment9.xml" ContentType="application/vnd.openxmlformats-officedocument.presentationml.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10.xml" ContentType="application/vnd.openxmlformats-officedocument.presentationml.comments+xml"/>
  <Override PartName="/ppt/notesSlides/notesSlide21.xml" ContentType="application/vnd.openxmlformats-officedocument.presentationml.notesSlide+xml"/>
  <Override PartName="/ppt/comments/comment11.xml" ContentType="application/vnd.openxmlformats-officedocument.presentationml.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comment12.xml" ContentType="application/vnd.openxmlformats-officedocument.presentationml.comments+xml"/>
  <Override PartName="/ppt/notesSlides/notesSlide24.xml" ContentType="application/vnd.openxmlformats-officedocument.presentationml.notesSlide+xml"/>
  <Override PartName="/ppt/comments/comment13.xml" ContentType="application/vnd.openxmlformats-officedocument.presentationml.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comment14.xml" ContentType="application/vnd.openxmlformats-officedocument.presentationml.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 id="2147483661" r:id="rId2"/>
  </p:sldMasterIdLst>
  <p:notesMasterIdLst>
    <p:notesMasterId r:id="rId34"/>
  </p:notesMasterIdLst>
  <p:sldIdLst>
    <p:sldId id="256" r:id="rId3"/>
    <p:sldId id="293" r:id="rId4"/>
    <p:sldId id="308" r:id="rId5"/>
    <p:sldId id="297" r:id="rId6"/>
    <p:sldId id="295" r:id="rId7"/>
    <p:sldId id="296" r:id="rId8"/>
    <p:sldId id="294" r:id="rId9"/>
    <p:sldId id="276" r:id="rId10"/>
    <p:sldId id="299" r:id="rId11"/>
    <p:sldId id="307" r:id="rId12"/>
    <p:sldId id="277" r:id="rId13"/>
    <p:sldId id="278" r:id="rId14"/>
    <p:sldId id="281" r:id="rId15"/>
    <p:sldId id="283" r:id="rId16"/>
    <p:sldId id="284" r:id="rId17"/>
    <p:sldId id="285" r:id="rId18"/>
    <p:sldId id="286" r:id="rId19"/>
    <p:sldId id="288" r:id="rId20"/>
    <p:sldId id="289" r:id="rId21"/>
    <p:sldId id="290" r:id="rId22"/>
    <p:sldId id="291" r:id="rId23"/>
    <p:sldId id="292" r:id="rId24"/>
    <p:sldId id="279" r:id="rId25"/>
    <p:sldId id="298" r:id="rId26"/>
    <p:sldId id="301" r:id="rId27"/>
    <p:sldId id="300" r:id="rId28"/>
    <p:sldId id="302" r:id="rId29"/>
    <p:sldId id="303" r:id="rId30"/>
    <p:sldId id="304" r:id="rId31"/>
    <p:sldId id="305" r:id="rId32"/>
    <p:sldId id="306" r:id="rId33"/>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cesco Marchesani" initials="FM" lastIdx="20" clrIdx="0">
    <p:extLst/>
  </p:cmAuthor>
  <p:cmAuthor id="2" name="Francesco Marchesani" initials="FM [2]" lastIdx="1" clrIdx="1">
    <p:extLst/>
  </p:cmAuthor>
  <p:cmAuthor id="3" name="Francesco Marchesani" initials="FM [3]" lastIdx="1" clrIdx="2">
    <p:extLst/>
  </p:cmAuthor>
  <p:cmAuthor id="4" name="Francesco Marchesani" initials="FM [4]" lastIdx="1" clrIdx="3">
    <p:extLst/>
  </p:cmAuthor>
  <p:cmAuthor id="5" name="Francesco Marchesani" initials="FM [5]" lastIdx="1" clrIdx="4">
    <p:extLst/>
  </p:cmAuthor>
  <p:cmAuthor id="6" name="Francesco Marchesani" initials="FM [3] [2]" lastIdx="1" clrIdx="5">
    <p:extLst/>
  </p:cmAuthor>
  <p:cmAuthor id="7" name="Francesco Marchesani" initials="FM [2] [2]" lastIdx="1" clrIdx="6">
    <p:extLst/>
  </p:cmAuthor>
  <p:cmAuthor id="8" name="Francesco Marchesani" initials="FM [4] [2]" lastIdx="1" clrIdx="7">
    <p:extLst/>
  </p:cmAuthor>
  <p:cmAuthor id="9" name="Francesco Marchesani" initials="FM [5] [2]" lastIdx="1" clrIdx="8">
    <p:extLst/>
  </p:cmAuthor>
  <p:cmAuthor id="10" name="Francesco Marchesani" initials="FM [6]" lastIdx="1" clrIdx="9">
    <p:extLst/>
  </p:cmAuthor>
  <p:cmAuthor id="11" name="Francesco Marchesani" initials="FM [7]" lastIdx="1" clrIdx="10">
    <p:extLst/>
  </p:cmAuthor>
  <p:cmAuthor id="12" name="Francesco Marchesani" initials="FM [7] [2]" lastIdx="1" clrIdx="11">
    <p:extLst/>
  </p:cmAuthor>
  <p:cmAuthor id="13" name="Francesco Marchesani" initials="FM [8]" lastIdx="1" clrIdx="12">
    <p:extLst/>
  </p:cmAuthor>
  <p:cmAuthor id="14" name="Francesco Marchesani" initials="FM [9]" lastIdx="1" clrIdx="13">
    <p:extLst/>
  </p:cmAuthor>
  <p:cmAuthor id="15" name="Francesco Marchesani" initials="FM [10]" lastIdx="1" clrIdx="14">
    <p:extLst/>
  </p:cmAuthor>
  <p:cmAuthor id="16" name="Francesco Marchesani" initials="FM [11]" lastIdx="1" clrIdx="1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42"/>
    <p:restoredTop sz="94715"/>
  </p:normalViewPr>
  <p:slideViewPr>
    <p:cSldViewPr snapToGrid="0" snapToObjects="1">
      <p:cViewPr>
        <p:scale>
          <a:sx n="115" d="100"/>
          <a:sy n="115" d="100"/>
        </p:scale>
        <p:origin x="424"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notesMaster" Target="notesMasters/notesMaster1.xml"/><Relationship Id="rId35" Type="http://schemas.openxmlformats.org/officeDocument/2006/relationships/commentAuthors" Target="commentAuthors.xml"/><Relationship Id="rId36" Type="http://schemas.openxmlformats.org/officeDocument/2006/relationships/presProps" Target="presProp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12-20T10:08:39.160" idx="10">
    <p:pos x="5117" y="481"/>
    <p:text>qualche esempio di incertezza</p:text>
    <p:extLst>
      <p:ext uri="{C676402C-5697-4E1C-873F-D02D1690AC5C}">
        <p15:threadingInfo xmlns:p15="http://schemas.microsoft.com/office/powerpoint/2012/main" timeZoneBias="-60"/>
      </p:ext>
    </p:extLst>
  </p:cm>
  <p:cm authorId="1" dt="2017-12-20T10:25:18.900" idx="11">
    <p:pos x="5117" y="617"/>
    <p:text>read introduction paper</p:text>
    <p:extLst>
      <p:ext uri="{C676402C-5697-4E1C-873F-D02D1690AC5C}">
        <p15:threadingInfo xmlns:p15="http://schemas.microsoft.com/office/powerpoint/2012/main" timeZoneBias="-60">
          <p15:parentCm authorId="1" idx="10"/>
        </p15:threadingInfo>
      </p:ext>
    </p:extLst>
  </p:cm>
  <p:cm authorId="1" dt="2017-12-20T17:35:41.660" idx="19">
    <p:pos x="5117" y="753"/>
    <p:text>To allow building software that executes with the appropriate quality, model-based evaluation methods at design time [3, 9] have been proposed as a viable solution. However, design-time analysis cannot always provide accurate results because the information of the environment where the application will be deployed may not be completely known when applications are initially architected; and even worse, such execution environment may change continu- ously during application lifetime. For example, when developing an application that can be potentially deployed over several plat- forms with different characteristics, software engineers have only a partial and incomplete knowledge of the external environment in which the application will be deployed.</p:text>
    <p:extLst>
      <p:ext uri="{C676402C-5697-4E1C-873F-D02D1690AC5C}">
        <p15:threadingInfo xmlns:p15="http://schemas.microsoft.com/office/powerpoint/2012/main" timeZoneBias="-60">
          <p15:parentCm authorId="1" idx="10"/>
        </p15:threadingInfo>
      </p:ext>
    </p:extLst>
  </p:cm>
  <p:cm authorId="1" dt="2017-12-20T17:35:21.182" idx="18">
    <p:pos x="10" y="10"/>
    <p:text>"Sviluppare un sistema complesso richiede un'ampia analisi di analisi dei requisti e di design
Mancanza di informazioni in questa fase o requisiti specifici che possono cambiare runtime
Questo implica fonti di incertezza nei modelli utilizzati. eg. temperatura esterna!!"
Anni '90 approcci per gestire l'incertezza in altri contesti (metodi matematici, statistica bayesiana etc..."</p:text>
    <p:extLst>
      <p:ext uri="{C676402C-5697-4E1C-873F-D02D1690AC5C}">
        <p15:threadingInfo xmlns:p15="http://schemas.microsoft.com/office/powerpoint/2012/main" timeZoneBias="-60"/>
      </p:ext>
    </p:extLst>
  </p:cm>
  <p:cm authorId="1" dt="2017-12-20T17:41:05.064" idx="20">
    <p:pos x="146" y="146"/>
    <p:text>Idea self-adaptiveness </p:text>
    <p:extLst>
      <p:ext uri="{C676402C-5697-4E1C-873F-D02D1690AC5C}">
        <p15:threadingInfo xmlns:p15="http://schemas.microsoft.com/office/powerpoint/2012/main" timeZoneBias="-6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0" dt="2017-12-08T18:22:40.300" idx="1">
    <p:pos x="3928" y="3152"/>
    <p:text>The value here is (1 - (9.84*0.01)) = 0.906</p:text>
    <p:extLst>
      <p:ext uri="{C676402C-5697-4E1C-873F-D02D1690AC5C}">
        <p15:threadingInfo xmlns:p15="http://schemas.microsoft.com/office/powerpoint/2012/main" timeZoneBias="-6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1" dt="2017-12-08T18:24:43.464" idx="1">
    <p:pos x="5144" y="1592"/>
    <p:text>Here for example we have 0.66825 * 0.906 = 0.6054</p:text>
    <p:extLst>
      <p:ext uri="{C676402C-5697-4E1C-873F-D02D1690AC5C}">
        <p15:threadingInfo xmlns:p15="http://schemas.microsoft.com/office/powerpoint/2012/main" timeZoneBias="-6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3" dt="2017-12-08T18:34:12.225" idx="1">
    <p:pos x="4328" y="1160"/>
    <p:text>For the access media with the parallel we have A = 0.6688755, for the 3rd party providers we have A = 0.84972; for the series only a cumulative multiplication is neeeded</p:text>
    <p:extLst>
      <p:ext uri="{C676402C-5697-4E1C-873F-D02D1690AC5C}">
        <p15:threadingInfo xmlns:p15="http://schemas.microsoft.com/office/powerpoint/2012/main" timeZoneBias="-60"/>
      </p:ext>
    </p:extLst>
  </p:cm>
  <p:cm authorId="15" dt="2017-12-08T18:36:56.673" idx="1">
    <p:pos x="2608" y="2768"/>
    <p:text>See final thesis pag.98 (table)</p:text>
    <p:extLst>
      <p:ext uri="{C676402C-5697-4E1C-873F-D02D1690AC5C}">
        <p15:threadingInfo xmlns:p15="http://schemas.microsoft.com/office/powerpoint/2012/main" timeZoneBias="-6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17-12-20T10:33:04.822" idx="16">
    <p:pos x="4864" y="649"/>
    <p:text>INCERTEZZA PER IL COMPORTAMENTO FUTURO</p:text>
    <p:extLst>
      <p:ext uri="{C676402C-5697-4E1C-873F-D02D1690AC5C}">
        <p15:threadingInfo xmlns:p15="http://schemas.microsoft.com/office/powerpoint/2012/main" timeZoneBias="-60"/>
      </p:ext>
    </p:extLst>
  </p:cm>
  <p:cm authorId="1" dt="2017-12-20T10:33:31.211" idx="17">
    <p:pos x="4864" y="785"/>
    <p:text>sennò l'incertezza è trascurata</p:text>
    <p:extLst>
      <p:ext uri="{C676402C-5697-4E1C-873F-D02D1690AC5C}">
        <p15:threadingInfo xmlns:p15="http://schemas.microsoft.com/office/powerpoint/2012/main" timeZoneBias="-60">
          <p15:parentCm authorId="1" idx="16"/>
        </p15:threadingInfo>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 dt="2017-12-19T16:27:46.605" idx="6">
    <p:pos x="10" y="10"/>
    <p:text/>
    <p:extLst>
      <p:ext uri="{C676402C-5697-4E1C-873F-D02D1690AC5C}">
        <p15:threadingInfo xmlns:p15="http://schemas.microsoft.com/office/powerpoint/2012/main" timeZoneBias="-60"/>
      </p:ext>
    </p:extLst>
  </p:cm>
  <p:cm authorId="1" dt="2017-12-19T16:27:52.865" idx="7">
    <p:pos x="146" y="146"/>
    <p:text>Delay: In order to be able to recognize patterns place or time-invariant, older activation and connection values of the feature units have to be stored. This is performed by making a copy of the feature units with all their outgoing connections in each time step, before updating the original units. The total number of time steps saved by this procedure is called delay.</p:text>
    <p:extLst>
      <p:ext uri="{C676402C-5697-4E1C-873F-D02D1690AC5C}">
        <p15:threadingInfo xmlns:p15="http://schemas.microsoft.com/office/powerpoint/2012/main" timeZoneBias="-60"/>
      </p:ext>
    </p:extLst>
  </p:cm>
  <p:cm authorId="1" dt="2017-12-19T16:28:02.158" idx="8">
    <p:pos x="282" y="282"/>
    <p:text>Total Delay Length: The length of the layer. It equals the sum of the length of all delays of the network layers topological following the current one minus the number of these subsequent layers.</p:text>
    <p:extLst>
      <p:ext uri="{C676402C-5697-4E1C-873F-D02D1690AC5C}">
        <p15:threadingInfo xmlns:p15="http://schemas.microsoft.com/office/powerpoint/2012/main" timeZoneBias="-60"/>
      </p:ext>
    </p:extLst>
  </p:cm>
  <p:cm authorId="1" dt="2017-12-19T16:29:43.929" idx="9">
    <p:pos x="418" y="418"/>
    <p:text>The earliest artificial neural networks lacked hidden layers. Their output was, therefore, a relatively simple function of their input. Those two-layer, input-output "perceptrons" had crippling limitations. For example, there is no way to design a perceptron that, faced with pictures of a few black circles on a white background, counts the number of circles. It took until the 1980s, decades after the pioneering work, for people to realize that including even one or two hidden layers could vastly enhance the capabilities of their neural networks. Nowadays such multilayer networks are used, for example, to distill patterns from the explosions of particles that emerge from high-energy collisions at the Large Hadron Collider. They do it much faster and more reliably than humans possibly could.</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7-12-20T10:27:06.816" idx="12">
    <p:pos x="2974" y="2953"/>
    <p:text>ER &amp; Class Diagram, petri mARKOV</p:text>
    <p:extLst>
      <p:ext uri="{C676402C-5697-4E1C-873F-D02D1690AC5C}">
        <p15:threadingInfo xmlns:p15="http://schemas.microsoft.com/office/powerpoint/2012/main" timeZoneBias="-60"/>
      </p:ext>
    </p:extLst>
  </p:cm>
  <p:cm authorId="1" dt="2017-12-20T10:28:05.731" idx="13">
    <p:pos x="10" y="10"/>
    <p:text>Context: qual è il confine del modello, cosa includere e cosa no, ambiente vs sistema</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7-12-16T10:23:40.084" idx="2">
    <p:pos x="10" y="10"/>
    <p:text/>
    <p:extLst>
      <p:ext uri="{C676402C-5697-4E1C-873F-D02D1690AC5C}">
        <p15:threadingInfo xmlns:p15="http://schemas.microsoft.com/office/powerpoint/2012/main" timeZoneBias="-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7-12-16T13:21:42.603" idx="3">
    <p:pos x="267" y="1387"/>
    <p:text>Different color in the box = update of the availability measure
</p:text>
    <p:extLst>
      <p:ext uri="{C676402C-5697-4E1C-873F-D02D1690AC5C}">
        <p15:threadingInfo xmlns:p15="http://schemas.microsoft.com/office/powerpoint/2012/main" timeZoneBias="-60"/>
      </p:ext>
    </p:extLst>
  </p:cm>
  <p:cm authorId="1" dt="2017-12-16T13:22:43.974" idx="4">
    <p:pos x="256" y="3904"/>
    <p:text>N.B.2 Fuzzy memberships for the input values available on the thesis and in the *.fis files (GitHub repository)</p:text>
    <p:extLst>
      <p:ext uri="{C676402C-5697-4E1C-873F-D02D1690AC5C}">
        <p15:threadingInfo xmlns:p15="http://schemas.microsoft.com/office/powerpoint/2012/main" timeZoneBias="-6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7-12-20T10:30:18.419" idx="14">
    <p:pos x="10" y="10"/>
    <p:text>50 - 50 parto dall'assunzione che entrambi siano 0.5 (in partenza)</p:text>
    <p:extLst>
      <p:ext uri="{C676402C-5697-4E1C-873F-D02D1690AC5C}">
        <p15:threadingInfo xmlns:p15="http://schemas.microsoft.com/office/powerpoint/2012/main" timeZoneBias="-6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7-12-20T10:31:21.726" idx="15">
    <p:pos x="10" y="10"/>
    <p:text>cronometro e vedo se tenerle o meno</p:text>
    <p:extLst>
      <p:ext uri="{C676402C-5697-4E1C-873F-D02D1690AC5C}">
        <p15:threadingInfo xmlns:p15="http://schemas.microsoft.com/office/powerpoint/2012/main" timeZoneBias="-6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3" dt="2017-12-08T18:01:52.833" idx="1">
    <p:pos x="10" y="10"/>
    <p:text>1 - ProvidersDependencies = 0.80493</p:text>
    <p:extLst>
      <p:ext uri="{C676402C-5697-4E1C-873F-D02D1690AC5C}">
        <p15:threadingInfo xmlns:p15="http://schemas.microsoft.com/office/powerpoint/2012/main" timeZoneBias="-6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2" dt="2017-12-08T17:59:08.717" idx="1">
    <p:pos x="5085" y="1571"/>
    <p:text>For example we have here 0.675 (input parameters availability for sp1) x 0.99 (provider is on confidence) = 0.66825... the same for the other updates!</p:text>
    <p:extLst>
      <p:ext uri="{C676402C-5697-4E1C-873F-D02D1690AC5C}">
        <p15:threadingInfo xmlns:p15="http://schemas.microsoft.com/office/powerpoint/2012/main" timeZoneBias="-60"/>
      </p:ext>
    </p:extLst>
  </p:cm>
  <p:cm authorId="4" dt="2017-12-08T18:03:18.649" idx="1">
    <p:pos x="3272" y="1944"/>
    <p:text>0.808 x 0.80493 = 0.65 for example</p:text>
    <p:extLst>
      <p:ext uri="{C676402C-5697-4E1C-873F-D02D1690AC5C}">
        <p15:threadingInfo xmlns:p15="http://schemas.microsoft.com/office/powerpoint/2012/main" timeZoneBias="-60"/>
      </p:ext>
    </p:extLst>
  </p:cm>
  <p:cm authorId="5" dt="2017-12-08T18:05:04.526" idx="1">
    <p:pos x="1398" y="2541"/>
    <p:text>It is not touched now, remains the same</p:text>
    <p:extLst>
      <p:ext uri="{C676402C-5697-4E1C-873F-D02D1690AC5C}">
        <p15:threadingInfo xmlns:p15="http://schemas.microsoft.com/office/powerpoint/2012/main" timeZoneBias="-60"/>
      </p:ext>
    </p:extLst>
  </p:cm>
  <p:cm authorId="1" dt="2017-12-16T13:29:06.644" idx="5">
    <p:pos x="5109" y="3616"/>
    <p:text>N.B. With the fuzzy logic approach we have BETA = INPUT PARAMETERS + MODEL STRUCTURE AVAILABILITY = 0.5, with membership Normal = 1
If we see only the Mode Structure Availability we have A = 0.712, with membership Normal = 0.49
</p:text>
    <p:extLst>
      <p:ext uri="{C676402C-5697-4E1C-873F-D02D1690AC5C}">
        <p15:threadingInfo xmlns:p15="http://schemas.microsoft.com/office/powerpoint/2012/main" timeZoneBias="-6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6" dt="2017-12-08T18:44:01.793" idx="1">
    <p:pos x="2896" y="864"/>
    <p:text>We can map also the other values, if we want (in the presentation or by voice)</p:text>
    <p:extLst>
      <p:ext uri="{C676402C-5697-4E1C-873F-D02D1690AC5C}">
        <p15:threadingInfo xmlns:p15="http://schemas.microsoft.com/office/powerpoint/2012/main" timeZoneBias="-6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0B502-5C6B-C949-8A4F-FAD533348B27}" type="doc">
      <dgm:prSet loTypeId="urn:microsoft.com/office/officeart/2008/layout/HorizontalMultiLevelHierarchy" loCatId="" qsTypeId="urn:microsoft.com/office/officeart/2005/8/quickstyle/simple4" qsCatId="simple" csTypeId="urn:microsoft.com/office/officeart/2005/8/colors/accent1_2" csCatId="accent1" phldr="1"/>
      <dgm:spPr/>
      <dgm:t>
        <a:bodyPr/>
        <a:lstStyle/>
        <a:p>
          <a:endParaRPr lang="en-GB"/>
        </a:p>
      </dgm:t>
    </dgm:pt>
    <dgm:pt modelId="{4C518310-4E92-3B4D-934D-C3BBA098E3BA}">
      <dgm:prSet phldrT="[Text]" custT="1"/>
      <dgm:spPr>
        <a:solidFill>
          <a:schemeClr val="accent1">
            <a:lumMod val="50000"/>
            <a:alpha val="88000"/>
          </a:schemeClr>
        </a:solidFill>
      </dgm:spPr>
      <dgm:t>
        <a:bodyPr/>
        <a:lstStyle/>
        <a:p>
          <a:r>
            <a:rPr lang="en-GB" sz="2000" dirty="0"/>
            <a:t>Location Uncertainty</a:t>
          </a:r>
        </a:p>
      </dgm:t>
    </dgm:pt>
    <dgm:pt modelId="{39A30BA6-977B-F542-ADC6-ADE5A19A5A2D}" type="parTrans" cxnId="{64B65DF4-A8F0-BA4B-A0B7-5858B7CA4C31}">
      <dgm:prSet/>
      <dgm:spPr/>
      <dgm:t>
        <a:bodyPr/>
        <a:lstStyle/>
        <a:p>
          <a:endParaRPr lang="en-GB"/>
        </a:p>
      </dgm:t>
    </dgm:pt>
    <dgm:pt modelId="{E4194746-CCCA-634D-9DAD-378F3011001F}" type="sibTrans" cxnId="{64B65DF4-A8F0-BA4B-A0B7-5858B7CA4C31}">
      <dgm:prSet/>
      <dgm:spPr/>
      <dgm:t>
        <a:bodyPr/>
        <a:lstStyle/>
        <a:p>
          <a:endParaRPr lang="en-GB"/>
        </a:p>
      </dgm:t>
    </dgm:pt>
    <dgm:pt modelId="{187F2FDC-2D06-C847-8F97-05ADFBEE94FB}">
      <dgm:prSet phldrT="[Text]"/>
      <dgm:spPr/>
      <dgm:t>
        <a:bodyPr/>
        <a:lstStyle/>
        <a:p>
          <a:r>
            <a:rPr lang="en-GB" dirty="0"/>
            <a:t>Model Context</a:t>
          </a:r>
        </a:p>
      </dgm:t>
    </dgm:pt>
    <dgm:pt modelId="{9F7A0292-CA5F-3B49-9279-4167068B2B66}" type="parTrans" cxnId="{C572AC00-E065-B64A-AA0B-B72A31B82DE0}">
      <dgm:prSet/>
      <dgm:spPr/>
      <dgm:t>
        <a:bodyPr/>
        <a:lstStyle/>
        <a:p>
          <a:endParaRPr lang="en-GB"/>
        </a:p>
      </dgm:t>
    </dgm:pt>
    <dgm:pt modelId="{3A4F7F63-0C7A-0F4F-B189-9459542852C9}" type="sibTrans" cxnId="{C572AC00-E065-B64A-AA0B-B72A31B82DE0}">
      <dgm:prSet/>
      <dgm:spPr/>
      <dgm:t>
        <a:bodyPr/>
        <a:lstStyle/>
        <a:p>
          <a:endParaRPr lang="en-GB"/>
        </a:p>
      </dgm:t>
    </dgm:pt>
    <dgm:pt modelId="{ADB167E6-3B88-944A-9912-7E9B41FC98D7}">
      <dgm:prSet phldrT="[Text]"/>
      <dgm:spPr/>
      <dgm:t>
        <a:bodyPr/>
        <a:lstStyle/>
        <a:p>
          <a:r>
            <a:rPr lang="en-GB"/>
            <a:t>Model Structure</a:t>
          </a:r>
        </a:p>
      </dgm:t>
    </dgm:pt>
    <dgm:pt modelId="{7239FB9C-07A0-734F-B2CA-FB154EDCE698}" type="parTrans" cxnId="{84CA213C-379C-DF40-A329-6662DECAFD57}">
      <dgm:prSet/>
      <dgm:spPr/>
      <dgm:t>
        <a:bodyPr/>
        <a:lstStyle/>
        <a:p>
          <a:endParaRPr lang="en-GB"/>
        </a:p>
      </dgm:t>
    </dgm:pt>
    <dgm:pt modelId="{F3B8D134-F3B4-E442-A015-9C426BFB2A7E}" type="sibTrans" cxnId="{84CA213C-379C-DF40-A329-6662DECAFD57}">
      <dgm:prSet/>
      <dgm:spPr/>
      <dgm:t>
        <a:bodyPr/>
        <a:lstStyle/>
        <a:p>
          <a:endParaRPr lang="en-GB"/>
        </a:p>
      </dgm:t>
    </dgm:pt>
    <dgm:pt modelId="{05409E98-EAAC-A644-B3CE-723A65E6BC46}">
      <dgm:prSet phldrT="[Text]"/>
      <dgm:spPr/>
      <dgm:t>
        <a:bodyPr/>
        <a:lstStyle/>
        <a:p>
          <a:r>
            <a:rPr lang="en-GB"/>
            <a:t>Input Parameters</a:t>
          </a:r>
        </a:p>
      </dgm:t>
    </dgm:pt>
    <dgm:pt modelId="{445275B5-8BBD-F546-93DF-5D47684877CE}" type="parTrans" cxnId="{7308D0F9-16A3-E84F-9348-EB8CC10DF477}">
      <dgm:prSet/>
      <dgm:spPr/>
      <dgm:t>
        <a:bodyPr/>
        <a:lstStyle/>
        <a:p>
          <a:endParaRPr lang="en-GB"/>
        </a:p>
      </dgm:t>
    </dgm:pt>
    <dgm:pt modelId="{F88B3BE5-7336-3048-AF95-07AA4B29349D}" type="sibTrans" cxnId="{7308D0F9-16A3-E84F-9348-EB8CC10DF477}">
      <dgm:prSet/>
      <dgm:spPr/>
      <dgm:t>
        <a:bodyPr/>
        <a:lstStyle/>
        <a:p>
          <a:endParaRPr lang="en-GB"/>
        </a:p>
      </dgm:t>
    </dgm:pt>
    <dgm:pt modelId="{09B5A26C-BEAF-A148-A824-28B4FDAC4216}" type="pres">
      <dgm:prSet presAssocID="{E5B0B502-5C6B-C949-8A4F-FAD533348B27}" presName="Name0" presStyleCnt="0">
        <dgm:presLayoutVars>
          <dgm:chPref val="1"/>
          <dgm:dir/>
          <dgm:animOne val="branch"/>
          <dgm:animLvl val="lvl"/>
          <dgm:resizeHandles val="exact"/>
        </dgm:presLayoutVars>
      </dgm:prSet>
      <dgm:spPr/>
      <dgm:t>
        <a:bodyPr/>
        <a:lstStyle/>
        <a:p>
          <a:endParaRPr lang="en-GB"/>
        </a:p>
      </dgm:t>
    </dgm:pt>
    <dgm:pt modelId="{D2574234-3491-7A4F-854E-B3EC29E1585D}" type="pres">
      <dgm:prSet presAssocID="{4C518310-4E92-3B4D-934D-C3BBA098E3BA}" presName="root1" presStyleCnt="0"/>
      <dgm:spPr/>
    </dgm:pt>
    <dgm:pt modelId="{DFFAB3DD-8C65-344E-84DB-8B1BE6E7A221}" type="pres">
      <dgm:prSet presAssocID="{4C518310-4E92-3B4D-934D-C3BBA098E3BA}" presName="LevelOneTextNode" presStyleLbl="node0" presStyleIdx="0" presStyleCnt="1">
        <dgm:presLayoutVars>
          <dgm:chPref val="3"/>
        </dgm:presLayoutVars>
      </dgm:prSet>
      <dgm:spPr/>
      <dgm:t>
        <a:bodyPr/>
        <a:lstStyle/>
        <a:p>
          <a:endParaRPr lang="en-GB"/>
        </a:p>
      </dgm:t>
    </dgm:pt>
    <dgm:pt modelId="{C729842C-D733-974D-9439-51195C0CBCB5}" type="pres">
      <dgm:prSet presAssocID="{4C518310-4E92-3B4D-934D-C3BBA098E3BA}" presName="level2hierChild" presStyleCnt="0"/>
      <dgm:spPr/>
    </dgm:pt>
    <dgm:pt modelId="{5C382FC6-E5FE-1F49-AA76-1A39ACF687BC}" type="pres">
      <dgm:prSet presAssocID="{9F7A0292-CA5F-3B49-9279-4167068B2B66}" presName="conn2-1" presStyleLbl="parChTrans1D2" presStyleIdx="0" presStyleCnt="3"/>
      <dgm:spPr/>
      <dgm:t>
        <a:bodyPr/>
        <a:lstStyle/>
        <a:p>
          <a:endParaRPr lang="en-GB"/>
        </a:p>
      </dgm:t>
    </dgm:pt>
    <dgm:pt modelId="{A002027B-8B10-804B-89E2-5076D152B463}" type="pres">
      <dgm:prSet presAssocID="{9F7A0292-CA5F-3B49-9279-4167068B2B66}" presName="connTx" presStyleLbl="parChTrans1D2" presStyleIdx="0" presStyleCnt="3"/>
      <dgm:spPr/>
      <dgm:t>
        <a:bodyPr/>
        <a:lstStyle/>
        <a:p>
          <a:endParaRPr lang="en-GB"/>
        </a:p>
      </dgm:t>
    </dgm:pt>
    <dgm:pt modelId="{B224B89C-79CB-ED4A-9AD0-F1409D16CB43}" type="pres">
      <dgm:prSet presAssocID="{187F2FDC-2D06-C847-8F97-05ADFBEE94FB}" presName="root2" presStyleCnt="0"/>
      <dgm:spPr/>
    </dgm:pt>
    <dgm:pt modelId="{904EB572-B6D6-3147-A24D-A55C16D623CD}" type="pres">
      <dgm:prSet presAssocID="{187F2FDC-2D06-C847-8F97-05ADFBEE94FB}" presName="LevelTwoTextNode" presStyleLbl="node2" presStyleIdx="0" presStyleCnt="3">
        <dgm:presLayoutVars>
          <dgm:chPref val="3"/>
        </dgm:presLayoutVars>
      </dgm:prSet>
      <dgm:spPr/>
      <dgm:t>
        <a:bodyPr/>
        <a:lstStyle/>
        <a:p>
          <a:endParaRPr lang="en-GB"/>
        </a:p>
      </dgm:t>
    </dgm:pt>
    <dgm:pt modelId="{D201A859-898F-BB41-A496-776E71938E3C}" type="pres">
      <dgm:prSet presAssocID="{187F2FDC-2D06-C847-8F97-05ADFBEE94FB}" presName="level3hierChild" presStyleCnt="0"/>
      <dgm:spPr/>
    </dgm:pt>
    <dgm:pt modelId="{7BFA48B2-8C00-9F4E-AAA4-2023975AF283}" type="pres">
      <dgm:prSet presAssocID="{7239FB9C-07A0-734F-B2CA-FB154EDCE698}" presName="conn2-1" presStyleLbl="parChTrans1D2" presStyleIdx="1" presStyleCnt="3"/>
      <dgm:spPr/>
      <dgm:t>
        <a:bodyPr/>
        <a:lstStyle/>
        <a:p>
          <a:endParaRPr lang="en-GB"/>
        </a:p>
      </dgm:t>
    </dgm:pt>
    <dgm:pt modelId="{37AFECE2-D030-A741-A67F-8294850D1147}" type="pres">
      <dgm:prSet presAssocID="{7239FB9C-07A0-734F-B2CA-FB154EDCE698}" presName="connTx" presStyleLbl="parChTrans1D2" presStyleIdx="1" presStyleCnt="3"/>
      <dgm:spPr/>
      <dgm:t>
        <a:bodyPr/>
        <a:lstStyle/>
        <a:p>
          <a:endParaRPr lang="en-GB"/>
        </a:p>
      </dgm:t>
    </dgm:pt>
    <dgm:pt modelId="{062435AB-2977-E244-A4DC-DC802F73A048}" type="pres">
      <dgm:prSet presAssocID="{ADB167E6-3B88-944A-9912-7E9B41FC98D7}" presName="root2" presStyleCnt="0"/>
      <dgm:spPr/>
    </dgm:pt>
    <dgm:pt modelId="{9ED29B66-1979-2E48-BD7E-AB3EDBC26BC2}" type="pres">
      <dgm:prSet presAssocID="{ADB167E6-3B88-944A-9912-7E9B41FC98D7}" presName="LevelTwoTextNode" presStyleLbl="node2" presStyleIdx="1" presStyleCnt="3">
        <dgm:presLayoutVars>
          <dgm:chPref val="3"/>
        </dgm:presLayoutVars>
      </dgm:prSet>
      <dgm:spPr/>
      <dgm:t>
        <a:bodyPr/>
        <a:lstStyle/>
        <a:p>
          <a:endParaRPr lang="en-GB"/>
        </a:p>
      </dgm:t>
    </dgm:pt>
    <dgm:pt modelId="{B0923FD1-ADDF-2441-97D8-78946E7EA06A}" type="pres">
      <dgm:prSet presAssocID="{ADB167E6-3B88-944A-9912-7E9B41FC98D7}" presName="level3hierChild" presStyleCnt="0"/>
      <dgm:spPr/>
    </dgm:pt>
    <dgm:pt modelId="{4A171947-B32C-4A47-8DE5-0EBC9F2B71DE}" type="pres">
      <dgm:prSet presAssocID="{445275B5-8BBD-F546-93DF-5D47684877CE}" presName="conn2-1" presStyleLbl="parChTrans1D2" presStyleIdx="2" presStyleCnt="3"/>
      <dgm:spPr/>
      <dgm:t>
        <a:bodyPr/>
        <a:lstStyle/>
        <a:p>
          <a:endParaRPr lang="en-GB"/>
        </a:p>
      </dgm:t>
    </dgm:pt>
    <dgm:pt modelId="{93DCE392-6085-514E-9EA3-C7B007547674}" type="pres">
      <dgm:prSet presAssocID="{445275B5-8BBD-F546-93DF-5D47684877CE}" presName="connTx" presStyleLbl="parChTrans1D2" presStyleIdx="2" presStyleCnt="3"/>
      <dgm:spPr/>
      <dgm:t>
        <a:bodyPr/>
        <a:lstStyle/>
        <a:p>
          <a:endParaRPr lang="en-GB"/>
        </a:p>
      </dgm:t>
    </dgm:pt>
    <dgm:pt modelId="{9FF50633-330B-8742-B449-3F6C68852A9F}" type="pres">
      <dgm:prSet presAssocID="{05409E98-EAAC-A644-B3CE-723A65E6BC46}" presName="root2" presStyleCnt="0"/>
      <dgm:spPr/>
    </dgm:pt>
    <dgm:pt modelId="{0124D3BE-EBA6-E041-8025-E56BCFFDD5C6}" type="pres">
      <dgm:prSet presAssocID="{05409E98-EAAC-A644-B3CE-723A65E6BC46}" presName="LevelTwoTextNode" presStyleLbl="node2" presStyleIdx="2" presStyleCnt="3">
        <dgm:presLayoutVars>
          <dgm:chPref val="3"/>
        </dgm:presLayoutVars>
      </dgm:prSet>
      <dgm:spPr/>
      <dgm:t>
        <a:bodyPr/>
        <a:lstStyle/>
        <a:p>
          <a:endParaRPr lang="en-GB"/>
        </a:p>
      </dgm:t>
    </dgm:pt>
    <dgm:pt modelId="{CF4B9055-760E-BC41-9341-829A1BAF7BB0}" type="pres">
      <dgm:prSet presAssocID="{05409E98-EAAC-A644-B3CE-723A65E6BC46}" presName="level3hierChild" presStyleCnt="0"/>
      <dgm:spPr/>
    </dgm:pt>
  </dgm:ptLst>
  <dgm:cxnLst>
    <dgm:cxn modelId="{CC75FBA4-7D5B-0146-A0D4-09DD95F9DBB9}" type="presOf" srcId="{E5B0B502-5C6B-C949-8A4F-FAD533348B27}" destId="{09B5A26C-BEAF-A148-A824-28B4FDAC4216}" srcOrd="0" destOrd="0" presId="urn:microsoft.com/office/officeart/2008/layout/HorizontalMultiLevelHierarchy"/>
    <dgm:cxn modelId="{84CA213C-379C-DF40-A329-6662DECAFD57}" srcId="{4C518310-4E92-3B4D-934D-C3BBA098E3BA}" destId="{ADB167E6-3B88-944A-9912-7E9B41FC98D7}" srcOrd="1" destOrd="0" parTransId="{7239FB9C-07A0-734F-B2CA-FB154EDCE698}" sibTransId="{F3B8D134-F3B4-E442-A015-9C426BFB2A7E}"/>
    <dgm:cxn modelId="{854460D7-140A-A14D-B58F-44172ECFD248}" type="presOf" srcId="{7239FB9C-07A0-734F-B2CA-FB154EDCE698}" destId="{37AFECE2-D030-A741-A67F-8294850D1147}" srcOrd="1" destOrd="0" presId="urn:microsoft.com/office/officeart/2008/layout/HorizontalMultiLevelHierarchy"/>
    <dgm:cxn modelId="{D17D9FA3-CC10-AB49-9AE4-12221C60036D}" type="presOf" srcId="{187F2FDC-2D06-C847-8F97-05ADFBEE94FB}" destId="{904EB572-B6D6-3147-A24D-A55C16D623CD}" srcOrd="0" destOrd="0" presId="urn:microsoft.com/office/officeart/2008/layout/HorizontalMultiLevelHierarchy"/>
    <dgm:cxn modelId="{6B9030DC-0D04-2B47-8D9B-B50F2256EE77}" type="presOf" srcId="{4C518310-4E92-3B4D-934D-C3BBA098E3BA}" destId="{DFFAB3DD-8C65-344E-84DB-8B1BE6E7A221}" srcOrd="0" destOrd="0" presId="urn:microsoft.com/office/officeart/2008/layout/HorizontalMultiLevelHierarchy"/>
    <dgm:cxn modelId="{738D0552-9E19-134A-95C0-9C52645A5B98}" type="presOf" srcId="{ADB167E6-3B88-944A-9912-7E9B41FC98D7}" destId="{9ED29B66-1979-2E48-BD7E-AB3EDBC26BC2}" srcOrd="0" destOrd="0" presId="urn:microsoft.com/office/officeart/2008/layout/HorizontalMultiLevelHierarchy"/>
    <dgm:cxn modelId="{DD2F634C-5B0B-3846-9825-65BF81D4B4FF}" type="presOf" srcId="{445275B5-8BBD-F546-93DF-5D47684877CE}" destId="{93DCE392-6085-514E-9EA3-C7B007547674}" srcOrd="1" destOrd="0" presId="urn:microsoft.com/office/officeart/2008/layout/HorizontalMultiLevelHierarchy"/>
    <dgm:cxn modelId="{7308D0F9-16A3-E84F-9348-EB8CC10DF477}" srcId="{4C518310-4E92-3B4D-934D-C3BBA098E3BA}" destId="{05409E98-EAAC-A644-B3CE-723A65E6BC46}" srcOrd="2" destOrd="0" parTransId="{445275B5-8BBD-F546-93DF-5D47684877CE}" sibTransId="{F88B3BE5-7336-3048-AF95-07AA4B29349D}"/>
    <dgm:cxn modelId="{EC961670-1597-3F45-8E36-977213F8017D}" type="presOf" srcId="{9F7A0292-CA5F-3B49-9279-4167068B2B66}" destId="{5C382FC6-E5FE-1F49-AA76-1A39ACF687BC}" srcOrd="0" destOrd="0" presId="urn:microsoft.com/office/officeart/2008/layout/HorizontalMultiLevelHierarchy"/>
    <dgm:cxn modelId="{64B65DF4-A8F0-BA4B-A0B7-5858B7CA4C31}" srcId="{E5B0B502-5C6B-C949-8A4F-FAD533348B27}" destId="{4C518310-4E92-3B4D-934D-C3BBA098E3BA}" srcOrd="0" destOrd="0" parTransId="{39A30BA6-977B-F542-ADC6-ADE5A19A5A2D}" sibTransId="{E4194746-CCCA-634D-9DAD-378F3011001F}"/>
    <dgm:cxn modelId="{095F98C5-32D6-2442-AF60-1EC283AFBACC}" type="presOf" srcId="{05409E98-EAAC-A644-B3CE-723A65E6BC46}" destId="{0124D3BE-EBA6-E041-8025-E56BCFFDD5C6}" srcOrd="0" destOrd="0" presId="urn:microsoft.com/office/officeart/2008/layout/HorizontalMultiLevelHierarchy"/>
    <dgm:cxn modelId="{D6313237-A735-1343-907F-5D9DC6E6C54E}" type="presOf" srcId="{9F7A0292-CA5F-3B49-9279-4167068B2B66}" destId="{A002027B-8B10-804B-89E2-5076D152B463}" srcOrd="1" destOrd="0" presId="urn:microsoft.com/office/officeart/2008/layout/HorizontalMultiLevelHierarchy"/>
    <dgm:cxn modelId="{D994D15A-3BC3-B64A-BD18-866232E7B93F}" type="presOf" srcId="{445275B5-8BBD-F546-93DF-5D47684877CE}" destId="{4A171947-B32C-4A47-8DE5-0EBC9F2B71DE}" srcOrd="0" destOrd="0" presId="urn:microsoft.com/office/officeart/2008/layout/HorizontalMultiLevelHierarchy"/>
    <dgm:cxn modelId="{C572AC00-E065-B64A-AA0B-B72A31B82DE0}" srcId="{4C518310-4E92-3B4D-934D-C3BBA098E3BA}" destId="{187F2FDC-2D06-C847-8F97-05ADFBEE94FB}" srcOrd="0" destOrd="0" parTransId="{9F7A0292-CA5F-3B49-9279-4167068B2B66}" sibTransId="{3A4F7F63-0C7A-0F4F-B189-9459542852C9}"/>
    <dgm:cxn modelId="{880C1608-14FE-3B48-BA6F-6C2B7CB81891}" type="presOf" srcId="{7239FB9C-07A0-734F-B2CA-FB154EDCE698}" destId="{7BFA48B2-8C00-9F4E-AAA4-2023975AF283}" srcOrd="0" destOrd="0" presId="urn:microsoft.com/office/officeart/2008/layout/HorizontalMultiLevelHierarchy"/>
    <dgm:cxn modelId="{1F4D199C-838E-6E43-9645-0B21FE2DAAFA}" type="presParOf" srcId="{09B5A26C-BEAF-A148-A824-28B4FDAC4216}" destId="{D2574234-3491-7A4F-854E-B3EC29E1585D}" srcOrd="0" destOrd="0" presId="urn:microsoft.com/office/officeart/2008/layout/HorizontalMultiLevelHierarchy"/>
    <dgm:cxn modelId="{E0348D26-C5F1-5F41-89AD-04266DE2CCF3}" type="presParOf" srcId="{D2574234-3491-7A4F-854E-B3EC29E1585D}" destId="{DFFAB3DD-8C65-344E-84DB-8B1BE6E7A221}" srcOrd="0" destOrd="0" presId="urn:microsoft.com/office/officeart/2008/layout/HorizontalMultiLevelHierarchy"/>
    <dgm:cxn modelId="{AB5EBFD0-044A-224C-8AD0-7B1926E693A0}" type="presParOf" srcId="{D2574234-3491-7A4F-854E-B3EC29E1585D}" destId="{C729842C-D733-974D-9439-51195C0CBCB5}" srcOrd="1" destOrd="0" presId="urn:microsoft.com/office/officeart/2008/layout/HorizontalMultiLevelHierarchy"/>
    <dgm:cxn modelId="{D7A1A4C9-AF19-9146-8711-78E5F05118F0}" type="presParOf" srcId="{C729842C-D733-974D-9439-51195C0CBCB5}" destId="{5C382FC6-E5FE-1F49-AA76-1A39ACF687BC}" srcOrd="0" destOrd="0" presId="urn:microsoft.com/office/officeart/2008/layout/HorizontalMultiLevelHierarchy"/>
    <dgm:cxn modelId="{46BD31A8-A7AF-0F48-B0D0-32BCD1FAC988}" type="presParOf" srcId="{5C382FC6-E5FE-1F49-AA76-1A39ACF687BC}" destId="{A002027B-8B10-804B-89E2-5076D152B463}" srcOrd="0" destOrd="0" presId="urn:microsoft.com/office/officeart/2008/layout/HorizontalMultiLevelHierarchy"/>
    <dgm:cxn modelId="{24C43261-9EFB-164E-B477-128E64490C06}" type="presParOf" srcId="{C729842C-D733-974D-9439-51195C0CBCB5}" destId="{B224B89C-79CB-ED4A-9AD0-F1409D16CB43}" srcOrd="1" destOrd="0" presId="urn:microsoft.com/office/officeart/2008/layout/HorizontalMultiLevelHierarchy"/>
    <dgm:cxn modelId="{B03ABFF9-B394-1D41-9772-5E54EC5FC951}" type="presParOf" srcId="{B224B89C-79CB-ED4A-9AD0-F1409D16CB43}" destId="{904EB572-B6D6-3147-A24D-A55C16D623CD}" srcOrd="0" destOrd="0" presId="urn:microsoft.com/office/officeart/2008/layout/HorizontalMultiLevelHierarchy"/>
    <dgm:cxn modelId="{695D5871-D6A2-F646-A546-F91C99CF9D56}" type="presParOf" srcId="{B224B89C-79CB-ED4A-9AD0-F1409D16CB43}" destId="{D201A859-898F-BB41-A496-776E71938E3C}" srcOrd="1" destOrd="0" presId="urn:microsoft.com/office/officeart/2008/layout/HorizontalMultiLevelHierarchy"/>
    <dgm:cxn modelId="{A56EC883-6F71-6B45-90D3-FCAEF96E7A1C}" type="presParOf" srcId="{C729842C-D733-974D-9439-51195C0CBCB5}" destId="{7BFA48B2-8C00-9F4E-AAA4-2023975AF283}" srcOrd="2" destOrd="0" presId="urn:microsoft.com/office/officeart/2008/layout/HorizontalMultiLevelHierarchy"/>
    <dgm:cxn modelId="{66DA946A-69A8-7440-9FED-4A93376D5500}" type="presParOf" srcId="{7BFA48B2-8C00-9F4E-AAA4-2023975AF283}" destId="{37AFECE2-D030-A741-A67F-8294850D1147}" srcOrd="0" destOrd="0" presId="urn:microsoft.com/office/officeart/2008/layout/HorizontalMultiLevelHierarchy"/>
    <dgm:cxn modelId="{6F1EA9BF-EF0B-F84A-BF42-DD48A5A71261}" type="presParOf" srcId="{C729842C-D733-974D-9439-51195C0CBCB5}" destId="{062435AB-2977-E244-A4DC-DC802F73A048}" srcOrd="3" destOrd="0" presId="urn:microsoft.com/office/officeart/2008/layout/HorizontalMultiLevelHierarchy"/>
    <dgm:cxn modelId="{2B8413BD-B739-9D40-A5E5-823B6212673E}" type="presParOf" srcId="{062435AB-2977-E244-A4DC-DC802F73A048}" destId="{9ED29B66-1979-2E48-BD7E-AB3EDBC26BC2}" srcOrd="0" destOrd="0" presId="urn:microsoft.com/office/officeart/2008/layout/HorizontalMultiLevelHierarchy"/>
    <dgm:cxn modelId="{D479E789-4A17-6244-AD38-5F1F239E506F}" type="presParOf" srcId="{062435AB-2977-E244-A4DC-DC802F73A048}" destId="{B0923FD1-ADDF-2441-97D8-78946E7EA06A}" srcOrd="1" destOrd="0" presId="urn:microsoft.com/office/officeart/2008/layout/HorizontalMultiLevelHierarchy"/>
    <dgm:cxn modelId="{0528737E-69C3-BB4F-A86D-DCC1F30A0820}" type="presParOf" srcId="{C729842C-D733-974D-9439-51195C0CBCB5}" destId="{4A171947-B32C-4A47-8DE5-0EBC9F2B71DE}" srcOrd="4" destOrd="0" presId="urn:microsoft.com/office/officeart/2008/layout/HorizontalMultiLevelHierarchy"/>
    <dgm:cxn modelId="{7BCA1692-C0DA-D741-BA2F-A604821C8BCF}" type="presParOf" srcId="{4A171947-B32C-4A47-8DE5-0EBC9F2B71DE}" destId="{93DCE392-6085-514E-9EA3-C7B007547674}" srcOrd="0" destOrd="0" presId="urn:microsoft.com/office/officeart/2008/layout/HorizontalMultiLevelHierarchy"/>
    <dgm:cxn modelId="{67F9452D-8943-264A-A673-03F6A57D9308}" type="presParOf" srcId="{C729842C-D733-974D-9439-51195C0CBCB5}" destId="{9FF50633-330B-8742-B449-3F6C68852A9F}" srcOrd="5" destOrd="0" presId="urn:microsoft.com/office/officeart/2008/layout/HorizontalMultiLevelHierarchy"/>
    <dgm:cxn modelId="{F85AA5F7-1BF0-3841-A349-20593AC16AC6}" type="presParOf" srcId="{9FF50633-330B-8742-B449-3F6C68852A9F}" destId="{0124D3BE-EBA6-E041-8025-E56BCFFDD5C6}" srcOrd="0" destOrd="0" presId="urn:microsoft.com/office/officeart/2008/layout/HorizontalMultiLevelHierarchy"/>
    <dgm:cxn modelId="{A3B726BD-1574-B043-8F63-C5832E130F6E}" type="presParOf" srcId="{9FF50633-330B-8742-B449-3F6C68852A9F}" destId="{CF4B9055-760E-BC41-9341-829A1BAF7BB0}" srcOrd="1" destOrd="0" presId="urn:microsoft.com/office/officeart/2008/layout/HorizontalMultiLevelHierarchy"/>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B0B502-5C6B-C949-8A4F-FAD533348B27}" type="doc">
      <dgm:prSet loTypeId="urn:microsoft.com/office/officeart/2008/layout/HorizontalMultiLevelHierarchy" loCatId="" qsTypeId="urn:microsoft.com/office/officeart/2005/8/quickstyle/simple4" qsCatId="simple" csTypeId="urn:microsoft.com/office/officeart/2005/8/colors/accent1_2" csCatId="accent1" phldr="1"/>
      <dgm:spPr/>
      <dgm:t>
        <a:bodyPr/>
        <a:lstStyle/>
        <a:p>
          <a:endParaRPr lang="en-GB"/>
        </a:p>
      </dgm:t>
    </dgm:pt>
    <dgm:pt modelId="{4C518310-4E92-3B4D-934D-C3BBA098E3BA}">
      <dgm:prSet phldrT="[Text]" custT="1"/>
      <dgm:spPr>
        <a:solidFill>
          <a:schemeClr val="accent1">
            <a:lumMod val="50000"/>
            <a:alpha val="88000"/>
          </a:schemeClr>
        </a:solidFill>
      </dgm:spPr>
      <dgm:t>
        <a:bodyPr/>
        <a:lstStyle/>
        <a:p>
          <a:r>
            <a:rPr lang="en-GB" sz="2400"/>
            <a:t>Location Uncertainty</a:t>
          </a:r>
        </a:p>
      </dgm:t>
    </dgm:pt>
    <dgm:pt modelId="{39A30BA6-977B-F542-ADC6-ADE5A19A5A2D}" type="parTrans" cxnId="{64B65DF4-A8F0-BA4B-A0B7-5858B7CA4C31}">
      <dgm:prSet/>
      <dgm:spPr/>
      <dgm:t>
        <a:bodyPr/>
        <a:lstStyle/>
        <a:p>
          <a:endParaRPr lang="en-GB"/>
        </a:p>
      </dgm:t>
    </dgm:pt>
    <dgm:pt modelId="{E4194746-CCCA-634D-9DAD-378F3011001F}" type="sibTrans" cxnId="{64B65DF4-A8F0-BA4B-A0B7-5858B7CA4C31}">
      <dgm:prSet/>
      <dgm:spPr/>
      <dgm:t>
        <a:bodyPr/>
        <a:lstStyle/>
        <a:p>
          <a:endParaRPr lang="en-GB"/>
        </a:p>
      </dgm:t>
    </dgm:pt>
    <dgm:pt modelId="{187F2FDC-2D06-C847-8F97-05ADFBEE94FB}">
      <dgm:prSet phldrT="[Text]"/>
      <dgm:spPr/>
      <dgm:t>
        <a:bodyPr/>
        <a:lstStyle/>
        <a:p>
          <a:r>
            <a:rPr lang="en-GB"/>
            <a:t>Model Context</a:t>
          </a:r>
        </a:p>
      </dgm:t>
    </dgm:pt>
    <dgm:pt modelId="{9F7A0292-CA5F-3B49-9279-4167068B2B66}" type="parTrans" cxnId="{C572AC00-E065-B64A-AA0B-B72A31B82DE0}">
      <dgm:prSet/>
      <dgm:spPr/>
      <dgm:t>
        <a:bodyPr/>
        <a:lstStyle/>
        <a:p>
          <a:endParaRPr lang="en-GB"/>
        </a:p>
      </dgm:t>
    </dgm:pt>
    <dgm:pt modelId="{3A4F7F63-0C7A-0F4F-B189-9459542852C9}" type="sibTrans" cxnId="{C572AC00-E065-B64A-AA0B-B72A31B82DE0}">
      <dgm:prSet/>
      <dgm:spPr/>
      <dgm:t>
        <a:bodyPr/>
        <a:lstStyle/>
        <a:p>
          <a:endParaRPr lang="en-GB"/>
        </a:p>
      </dgm:t>
    </dgm:pt>
    <dgm:pt modelId="{ADB167E6-3B88-944A-9912-7E9B41FC98D7}">
      <dgm:prSet phldrT="[Text]"/>
      <dgm:spPr/>
      <dgm:t>
        <a:bodyPr/>
        <a:lstStyle/>
        <a:p>
          <a:r>
            <a:rPr lang="en-GB"/>
            <a:t>Model Structure</a:t>
          </a:r>
        </a:p>
      </dgm:t>
    </dgm:pt>
    <dgm:pt modelId="{7239FB9C-07A0-734F-B2CA-FB154EDCE698}" type="parTrans" cxnId="{84CA213C-379C-DF40-A329-6662DECAFD57}">
      <dgm:prSet/>
      <dgm:spPr/>
      <dgm:t>
        <a:bodyPr/>
        <a:lstStyle/>
        <a:p>
          <a:endParaRPr lang="en-GB"/>
        </a:p>
      </dgm:t>
    </dgm:pt>
    <dgm:pt modelId="{F3B8D134-F3B4-E442-A015-9C426BFB2A7E}" type="sibTrans" cxnId="{84CA213C-379C-DF40-A329-6662DECAFD57}">
      <dgm:prSet/>
      <dgm:spPr/>
      <dgm:t>
        <a:bodyPr/>
        <a:lstStyle/>
        <a:p>
          <a:endParaRPr lang="en-GB"/>
        </a:p>
      </dgm:t>
    </dgm:pt>
    <dgm:pt modelId="{05409E98-EAAC-A644-B3CE-723A65E6BC46}">
      <dgm:prSet phldrT="[Text]"/>
      <dgm:spPr/>
      <dgm:t>
        <a:bodyPr/>
        <a:lstStyle/>
        <a:p>
          <a:r>
            <a:rPr lang="en-GB"/>
            <a:t>Input Parameters</a:t>
          </a:r>
        </a:p>
      </dgm:t>
    </dgm:pt>
    <dgm:pt modelId="{445275B5-8BBD-F546-93DF-5D47684877CE}" type="parTrans" cxnId="{7308D0F9-16A3-E84F-9348-EB8CC10DF477}">
      <dgm:prSet/>
      <dgm:spPr/>
      <dgm:t>
        <a:bodyPr/>
        <a:lstStyle/>
        <a:p>
          <a:endParaRPr lang="en-GB"/>
        </a:p>
      </dgm:t>
    </dgm:pt>
    <dgm:pt modelId="{F88B3BE5-7336-3048-AF95-07AA4B29349D}" type="sibTrans" cxnId="{7308D0F9-16A3-E84F-9348-EB8CC10DF477}">
      <dgm:prSet/>
      <dgm:spPr/>
      <dgm:t>
        <a:bodyPr/>
        <a:lstStyle/>
        <a:p>
          <a:endParaRPr lang="en-GB"/>
        </a:p>
      </dgm:t>
    </dgm:pt>
    <dgm:pt modelId="{09B5A26C-BEAF-A148-A824-28B4FDAC4216}" type="pres">
      <dgm:prSet presAssocID="{E5B0B502-5C6B-C949-8A4F-FAD533348B27}" presName="Name0" presStyleCnt="0">
        <dgm:presLayoutVars>
          <dgm:chPref val="1"/>
          <dgm:dir/>
          <dgm:animOne val="branch"/>
          <dgm:animLvl val="lvl"/>
          <dgm:resizeHandles val="exact"/>
        </dgm:presLayoutVars>
      </dgm:prSet>
      <dgm:spPr/>
      <dgm:t>
        <a:bodyPr/>
        <a:lstStyle/>
        <a:p>
          <a:endParaRPr lang="en-GB"/>
        </a:p>
      </dgm:t>
    </dgm:pt>
    <dgm:pt modelId="{D2574234-3491-7A4F-854E-B3EC29E1585D}" type="pres">
      <dgm:prSet presAssocID="{4C518310-4E92-3B4D-934D-C3BBA098E3BA}" presName="root1" presStyleCnt="0"/>
      <dgm:spPr/>
    </dgm:pt>
    <dgm:pt modelId="{DFFAB3DD-8C65-344E-84DB-8B1BE6E7A221}" type="pres">
      <dgm:prSet presAssocID="{4C518310-4E92-3B4D-934D-C3BBA098E3BA}" presName="LevelOneTextNode" presStyleLbl="node0" presStyleIdx="0" presStyleCnt="1">
        <dgm:presLayoutVars>
          <dgm:chPref val="3"/>
        </dgm:presLayoutVars>
      </dgm:prSet>
      <dgm:spPr/>
      <dgm:t>
        <a:bodyPr/>
        <a:lstStyle/>
        <a:p>
          <a:endParaRPr lang="en-GB"/>
        </a:p>
      </dgm:t>
    </dgm:pt>
    <dgm:pt modelId="{C729842C-D733-974D-9439-51195C0CBCB5}" type="pres">
      <dgm:prSet presAssocID="{4C518310-4E92-3B4D-934D-C3BBA098E3BA}" presName="level2hierChild" presStyleCnt="0"/>
      <dgm:spPr/>
    </dgm:pt>
    <dgm:pt modelId="{5C382FC6-E5FE-1F49-AA76-1A39ACF687BC}" type="pres">
      <dgm:prSet presAssocID="{9F7A0292-CA5F-3B49-9279-4167068B2B66}" presName="conn2-1" presStyleLbl="parChTrans1D2" presStyleIdx="0" presStyleCnt="3"/>
      <dgm:spPr/>
      <dgm:t>
        <a:bodyPr/>
        <a:lstStyle/>
        <a:p>
          <a:endParaRPr lang="en-GB"/>
        </a:p>
      </dgm:t>
    </dgm:pt>
    <dgm:pt modelId="{A002027B-8B10-804B-89E2-5076D152B463}" type="pres">
      <dgm:prSet presAssocID="{9F7A0292-CA5F-3B49-9279-4167068B2B66}" presName="connTx" presStyleLbl="parChTrans1D2" presStyleIdx="0" presStyleCnt="3"/>
      <dgm:spPr/>
      <dgm:t>
        <a:bodyPr/>
        <a:lstStyle/>
        <a:p>
          <a:endParaRPr lang="en-GB"/>
        </a:p>
      </dgm:t>
    </dgm:pt>
    <dgm:pt modelId="{B224B89C-79CB-ED4A-9AD0-F1409D16CB43}" type="pres">
      <dgm:prSet presAssocID="{187F2FDC-2D06-C847-8F97-05ADFBEE94FB}" presName="root2" presStyleCnt="0"/>
      <dgm:spPr/>
    </dgm:pt>
    <dgm:pt modelId="{904EB572-B6D6-3147-A24D-A55C16D623CD}" type="pres">
      <dgm:prSet presAssocID="{187F2FDC-2D06-C847-8F97-05ADFBEE94FB}" presName="LevelTwoTextNode" presStyleLbl="node2" presStyleIdx="0" presStyleCnt="3">
        <dgm:presLayoutVars>
          <dgm:chPref val="3"/>
        </dgm:presLayoutVars>
      </dgm:prSet>
      <dgm:spPr/>
      <dgm:t>
        <a:bodyPr/>
        <a:lstStyle/>
        <a:p>
          <a:endParaRPr lang="en-GB"/>
        </a:p>
      </dgm:t>
    </dgm:pt>
    <dgm:pt modelId="{D201A859-898F-BB41-A496-776E71938E3C}" type="pres">
      <dgm:prSet presAssocID="{187F2FDC-2D06-C847-8F97-05ADFBEE94FB}" presName="level3hierChild" presStyleCnt="0"/>
      <dgm:spPr/>
    </dgm:pt>
    <dgm:pt modelId="{7BFA48B2-8C00-9F4E-AAA4-2023975AF283}" type="pres">
      <dgm:prSet presAssocID="{7239FB9C-07A0-734F-B2CA-FB154EDCE698}" presName="conn2-1" presStyleLbl="parChTrans1D2" presStyleIdx="1" presStyleCnt="3"/>
      <dgm:spPr/>
      <dgm:t>
        <a:bodyPr/>
        <a:lstStyle/>
        <a:p>
          <a:endParaRPr lang="en-GB"/>
        </a:p>
      </dgm:t>
    </dgm:pt>
    <dgm:pt modelId="{37AFECE2-D030-A741-A67F-8294850D1147}" type="pres">
      <dgm:prSet presAssocID="{7239FB9C-07A0-734F-B2CA-FB154EDCE698}" presName="connTx" presStyleLbl="parChTrans1D2" presStyleIdx="1" presStyleCnt="3"/>
      <dgm:spPr/>
      <dgm:t>
        <a:bodyPr/>
        <a:lstStyle/>
        <a:p>
          <a:endParaRPr lang="en-GB"/>
        </a:p>
      </dgm:t>
    </dgm:pt>
    <dgm:pt modelId="{062435AB-2977-E244-A4DC-DC802F73A048}" type="pres">
      <dgm:prSet presAssocID="{ADB167E6-3B88-944A-9912-7E9B41FC98D7}" presName="root2" presStyleCnt="0"/>
      <dgm:spPr/>
    </dgm:pt>
    <dgm:pt modelId="{9ED29B66-1979-2E48-BD7E-AB3EDBC26BC2}" type="pres">
      <dgm:prSet presAssocID="{ADB167E6-3B88-944A-9912-7E9B41FC98D7}" presName="LevelTwoTextNode" presStyleLbl="node2" presStyleIdx="1" presStyleCnt="3">
        <dgm:presLayoutVars>
          <dgm:chPref val="3"/>
        </dgm:presLayoutVars>
      </dgm:prSet>
      <dgm:spPr/>
      <dgm:t>
        <a:bodyPr/>
        <a:lstStyle/>
        <a:p>
          <a:endParaRPr lang="en-GB"/>
        </a:p>
      </dgm:t>
    </dgm:pt>
    <dgm:pt modelId="{B0923FD1-ADDF-2441-97D8-78946E7EA06A}" type="pres">
      <dgm:prSet presAssocID="{ADB167E6-3B88-944A-9912-7E9B41FC98D7}" presName="level3hierChild" presStyleCnt="0"/>
      <dgm:spPr/>
    </dgm:pt>
    <dgm:pt modelId="{4A171947-B32C-4A47-8DE5-0EBC9F2B71DE}" type="pres">
      <dgm:prSet presAssocID="{445275B5-8BBD-F546-93DF-5D47684877CE}" presName="conn2-1" presStyleLbl="parChTrans1D2" presStyleIdx="2" presStyleCnt="3"/>
      <dgm:spPr/>
      <dgm:t>
        <a:bodyPr/>
        <a:lstStyle/>
        <a:p>
          <a:endParaRPr lang="en-GB"/>
        </a:p>
      </dgm:t>
    </dgm:pt>
    <dgm:pt modelId="{93DCE392-6085-514E-9EA3-C7B007547674}" type="pres">
      <dgm:prSet presAssocID="{445275B5-8BBD-F546-93DF-5D47684877CE}" presName="connTx" presStyleLbl="parChTrans1D2" presStyleIdx="2" presStyleCnt="3"/>
      <dgm:spPr/>
      <dgm:t>
        <a:bodyPr/>
        <a:lstStyle/>
        <a:p>
          <a:endParaRPr lang="en-GB"/>
        </a:p>
      </dgm:t>
    </dgm:pt>
    <dgm:pt modelId="{9FF50633-330B-8742-B449-3F6C68852A9F}" type="pres">
      <dgm:prSet presAssocID="{05409E98-EAAC-A644-B3CE-723A65E6BC46}" presName="root2" presStyleCnt="0"/>
      <dgm:spPr/>
    </dgm:pt>
    <dgm:pt modelId="{0124D3BE-EBA6-E041-8025-E56BCFFDD5C6}" type="pres">
      <dgm:prSet presAssocID="{05409E98-EAAC-A644-B3CE-723A65E6BC46}" presName="LevelTwoTextNode" presStyleLbl="node2" presStyleIdx="2" presStyleCnt="3">
        <dgm:presLayoutVars>
          <dgm:chPref val="3"/>
        </dgm:presLayoutVars>
      </dgm:prSet>
      <dgm:spPr/>
      <dgm:t>
        <a:bodyPr/>
        <a:lstStyle/>
        <a:p>
          <a:endParaRPr lang="en-GB"/>
        </a:p>
      </dgm:t>
    </dgm:pt>
    <dgm:pt modelId="{CF4B9055-760E-BC41-9341-829A1BAF7BB0}" type="pres">
      <dgm:prSet presAssocID="{05409E98-EAAC-A644-B3CE-723A65E6BC46}" presName="level3hierChild" presStyleCnt="0"/>
      <dgm:spPr/>
    </dgm:pt>
  </dgm:ptLst>
  <dgm:cxnLst>
    <dgm:cxn modelId="{7D9F6201-9636-2541-8722-A25D08DF5EA8}" type="presOf" srcId="{7239FB9C-07A0-734F-B2CA-FB154EDCE698}" destId="{37AFECE2-D030-A741-A67F-8294850D1147}" srcOrd="1" destOrd="0" presId="urn:microsoft.com/office/officeart/2008/layout/HorizontalMultiLevelHierarchy"/>
    <dgm:cxn modelId="{4ABF914C-105B-DF41-81B9-B2D83238BAD2}" type="presOf" srcId="{ADB167E6-3B88-944A-9912-7E9B41FC98D7}" destId="{9ED29B66-1979-2E48-BD7E-AB3EDBC26BC2}" srcOrd="0" destOrd="0" presId="urn:microsoft.com/office/officeart/2008/layout/HorizontalMultiLevelHierarchy"/>
    <dgm:cxn modelId="{84CA213C-379C-DF40-A329-6662DECAFD57}" srcId="{4C518310-4E92-3B4D-934D-C3BBA098E3BA}" destId="{ADB167E6-3B88-944A-9912-7E9B41FC98D7}" srcOrd="1" destOrd="0" parTransId="{7239FB9C-07A0-734F-B2CA-FB154EDCE698}" sibTransId="{F3B8D134-F3B4-E442-A015-9C426BFB2A7E}"/>
    <dgm:cxn modelId="{0A8C7BCD-7D98-234B-A32F-F053A410E35B}" type="presOf" srcId="{9F7A0292-CA5F-3B49-9279-4167068B2B66}" destId="{5C382FC6-E5FE-1F49-AA76-1A39ACF687BC}" srcOrd="0" destOrd="0" presId="urn:microsoft.com/office/officeart/2008/layout/HorizontalMultiLevelHierarchy"/>
    <dgm:cxn modelId="{8D39AEE2-C4CB-BB42-B1C2-19471B199541}" type="presOf" srcId="{E5B0B502-5C6B-C949-8A4F-FAD533348B27}" destId="{09B5A26C-BEAF-A148-A824-28B4FDAC4216}" srcOrd="0" destOrd="0" presId="urn:microsoft.com/office/officeart/2008/layout/HorizontalMultiLevelHierarchy"/>
    <dgm:cxn modelId="{5AD09AFC-7936-0A41-8A7F-48C9A19F7550}" type="presOf" srcId="{4C518310-4E92-3B4D-934D-C3BBA098E3BA}" destId="{DFFAB3DD-8C65-344E-84DB-8B1BE6E7A221}" srcOrd="0" destOrd="0" presId="urn:microsoft.com/office/officeart/2008/layout/HorizontalMultiLevelHierarchy"/>
    <dgm:cxn modelId="{8C425662-6F2C-3B43-8AAF-0E56C80F5765}" type="presOf" srcId="{445275B5-8BBD-F546-93DF-5D47684877CE}" destId="{4A171947-B32C-4A47-8DE5-0EBC9F2B71DE}" srcOrd="0" destOrd="0" presId="urn:microsoft.com/office/officeart/2008/layout/HorizontalMultiLevelHierarchy"/>
    <dgm:cxn modelId="{7308D0F9-16A3-E84F-9348-EB8CC10DF477}" srcId="{4C518310-4E92-3B4D-934D-C3BBA098E3BA}" destId="{05409E98-EAAC-A644-B3CE-723A65E6BC46}" srcOrd="2" destOrd="0" parTransId="{445275B5-8BBD-F546-93DF-5D47684877CE}" sibTransId="{F88B3BE5-7336-3048-AF95-07AA4B29349D}"/>
    <dgm:cxn modelId="{45F62737-0A69-C947-AD92-08F2A2834625}" type="presOf" srcId="{9F7A0292-CA5F-3B49-9279-4167068B2B66}" destId="{A002027B-8B10-804B-89E2-5076D152B463}" srcOrd="1" destOrd="0" presId="urn:microsoft.com/office/officeart/2008/layout/HorizontalMultiLevelHierarchy"/>
    <dgm:cxn modelId="{85FCD97E-EB23-5E4E-B02A-E8E9B1D22D4A}" type="presOf" srcId="{05409E98-EAAC-A644-B3CE-723A65E6BC46}" destId="{0124D3BE-EBA6-E041-8025-E56BCFFDD5C6}" srcOrd="0" destOrd="0" presId="urn:microsoft.com/office/officeart/2008/layout/HorizontalMultiLevelHierarchy"/>
    <dgm:cxn modelId="{D3F46B08-61E2-9344-A32C-68902E6FC05C}" type="presOf" srcId="{7239FB9C-07A0-734F-B2CA-FB154EDCE698}" destId="{7BFA48B2-8C00-9F4E-AAA4-2023975AF283}" srcOrd="0" destOrd="0" presId="urn:microsoft.com/office/officeart/2008/layout/HorizontalMultiLevelHierarchy"/>
    <dgm:cxn modelId="{243AA59D-FDDA-CC4D-9CB3-3BA48AE40F3C}" type="presOf" srcId="{187F2FDC-2D06-C847-8F97-05ADFBEE94FB}" destId="{904EB572-B6D6-3147-A24D-A55C16D623CD}" srcOrd="0" destOrd="0" presId="urn:microsoft.com/office/officeart/2008/layout/HorizontalMultiLevelHierarchy"/>
    <dgm:cxn modelId="{64B65DF4-A8F0-BA4B-A0B7-5858B7CA4C31}" srcId="{E5B0B502-5C6B-C949-8A4F-FAD533348B27}" destId="{4C518310-4E92-3B4D-934D-C3BBA098E3BA}" srcOrd="0" destOrd="0" parTransId="{39A30BA6-977B-F542-ADC6-ADE5A19A5A2D}" sibTransId="{E4194746-CCCA-634D-9DAD-378F3011001F}"/>
    <dgm:cxn modelId="{7850266E-2CCA-B242-8B8E-66BFCDBEE0C9}" type="presOf" srcId="{445275B5-8BBD-F546-93DF-5D47684877CE}" destId="{93DCE392-6085-514E-9EA3-C7B007547674}" srcOrd="1" destOrd="0" presId="urn:microsoft.com/office/officeart/2008/layout/HorizontalMultiLevelHierarchy"/>
    <dgm:cxn modelId="{C572AC00-E065-B64A-AA0B-B72A31B82DE0}" srcId="{4C518310-4E92-3B4D-934D-C3BBA098E3BA}" destId="{187F2FDC-2D06-C847-8F97-05ADFBEE94FB}" srcOrd="0" destOrd="0" parTransId="{9F7A0292-CA5F-3B49-9279-4167068B2B66}" sibTransId="{3A4F7F63-0C7A-0F4F-B189-9459542852C9}"/>
    <dgm:cxn modelId="{4FC26726-263B-8543-973B-F52DB0CF46B8}" type="presParOf" srcId="{09B5A26C-BEAF-A148-A824-28B4FDAC4216}" destId="{D2574234-3491-7A4F-854E-B3EC29E1585D}" srcOrd="0" destOrd="0" presId="urn:microsoft.com/office/officeart/2008/layout/HorizontalMultiLevelHierarchy"/>
    <dgm:cxn modelId="{C8DC9036-9CE3-DC47-B3DF-6953EA6A82F3}" type="presParOf" srcId="{D2574234-3491-7A4F-854E-B3EC29E1585D}" destId="{DFFAB3DD-8C65-344E-84DB-8B1BE6E7A221}" srcOrd="0" destOrd="0" presId="urn:microsoft.com/office/officeart/2008/layout/HorizontalMultiLevelHierarchy"/>
    <dgm:cxn modelId="{8F8EE314-A934-F648-8136-54742D6DED61}" type="presParOf" srcId="{D2574234-3491-7A4F-854E-B3EC29E1585D}" destId="{C729842C-D733-974D-9439-51195C0CBCB5}" srcOrd="1" destOrd="0" presId="urn:microsoft.com/office/officeart/2008/layout/HorizontalMultiLevelHierarchy"/>
    <dgm:cxn modelId="{0F96A32F-9B80-FE40-BA59-7CA4B500900B}" type="presParOf" srcId="{C729842C-D733-974D-9439-51195C0CBCB5}" destId="{5C382FC6-E5FE-1F49-AA76-1A39ACF687BC}" srcOrd="0" destOrd="0" presId="urn:microsoft.com/office/officeart/2008/layout/HorizontalMultiLevelHierarchy"/>
    <dgm:cxn modelId="{13898226-FD2E-FD48-AE8A-4ECB3137A06D}" type="presParOf" srcId="{5C382FC6-E5FE-1F49-AA76-1A39ACF687BC}" destId="{A002027B-8B10-804B-89E2-5076D152B463}" srcOrd="0" destOrd="0" presId="urn:microsoft.com/office/officeart/2008/layout/HorizontalMultiLevelHierarchy"/>
    <dgm:cxn modelId="{E629A67B-0786-CA45-A5E8-AA68AC865AF1}" type="presParOf" srcId="{C729842C-D733-974D-9439-51195C0CBCB5}" destId="{B224B89C-79CB-ED4A-9AD0-F1409D16CB43}" srcOrd="1" destOrd="0" presId="urn:microsoft.com/office/officeart/2008/layout/HorizontalMultiLevelHierarchy"/>
    <dgm:cxn modelId="{C9A8CF84-754D-3443-9425-E29D17EF7010}" type="presParOf" srcId="{B224B89C-79CB-ED4A-9AD0-F1409D16CB43}" destId="{904EB572-B6D6-3147-A24D-A55C16D623CD}" srcOrd="0" destOrd="0" presId="urn:microsoft.com/office/officeart/2008/layout/HorizontalMultiLevelHierarchy"/>
    <dgm:cxn modelId="{D1F4A3A8-8D0B-F64E-9876-F6016278A496}" type="presParOf" srcId="{B224B89C-79CB-ED4A-9AD0-F1409D16CB43}" destId="{D201A859-898F-BB41-A496-776E71938E3C}" srcOrd="1" destOrd="0" presId="urn:microsoft.com/office/officeart/2008/layout/HorizontalMultiLevelHierarchy"/>
    <dgm:cxn modelId="{5B796992-9FC2-E14C-847B-F51210582087}" type="presParOf" srcId="{C729842C-D733-974D-9439-51195C0CBCB5}" destId="{7BFA48B2-8C00-9F4E-AAA4-2023975AF283}" srcOrd="2" destOrd="0" presId="urn:microsoft.com/office/officeart/2008/layout/HorizontalMultiLevelHierarchy"/>
    <dgm:cxn modelId="{01FFD349-B5A5-6E41-86B4-216C8324D9DA}" type="presParOf" srcId="{7BFA48B2-8C00-9F4E-AAA4-2023975AF283}" destId="{37AFECE2-D030-A741-A67F-8294850D1147}" srcOrd="0" destOrd="0" presId="urn:microsoft.com/office/officeart/2008/layout/HorizontalMultiLevelHierarchy"/>
    <dgm:cxn modelId="{4E0AD0D8-D242-BF4D-BB23-BEFFA59F4417}" type="presParOf" srcId="{C729842C-D733-974D-9439-51195C0CBCB5}" destId="{062435AB-2977-E244-A4DC-DC802F73A048}" srcOrd="3" destOrd="0" presId="urn:microsoft.com/office/officeart/2008/layout/HorizontalMultiLevelHierarchy"/>
    <dgm:cxn modelId="{31620AEE-44BD-DF4B-B4BB-637393104088}" type="presParOf" srcId="{062435AB-2977-E244-A4DC-DC802F73A048}" destId="{9ED29B66-1979-2E48-BD7E-AB3EDBC26BC2}" srcOrd="0" destOrd="0" presId="urn:microsoft.com/office/officeart/2008/layout/HorizontalMultiLevelHierarchy"/>
    <dgm:cxn modelId="{BF1C4167-7B85-014B-9223-1C36DCCF74F0}" type="presParOf" srcId="{062435AB-2977-E244-A4DC-DC802F73A048}" destId="{B0923FD1-ADDF-2441-97D8-78946E7EA06A}" srcOrd="1" destOrd="0" presId="urn:microsoft.com/office/officeart/2008/layout/HorizontalMultiLevelHierarchy"/>
    <dgm:cxn modelId="{0307CC45-D42E-7442-97C3-200212034EF9}" type="presParOf" srcId="{C729842C-D733-974D-9439-51195C0CBCB5}" destId="{4A171947-B32C-4A47-8DE5-0EBC9F2B71DE}" srcOrd="4" destOrd="0" presId="urn:microsoft.com/office/officeart/2008/layout/HorizontalMultiLevelHierarchy"/>
    <dgm:cxn modelId="{96093E6D-DDC4-6D4D-AA66-A96D4980EF33}" type="presParOf" srcId="{4A171947-B32C-4A47-8DE5-0EBC9F2B71DE}" destId="{93DCE392-6085-514E-9EA3-C7B007547674}" srcOrd="0" destOrd="0" presId="urn:microsoft.com/office/officeart/2008/layout/HorizontalMultiLevelHierarchy"/>
    <dgm:cxn modelId="{0A5E2EC4-33DE-784D-BC55-91FFF59E5927}" type="presParOf" srcId="{C729842C-D733-974D-9439-51195C0CBCB5}" destId="{9FF50633-330B-8742-B449-3F6C68852A9F}" srcOrd="5" destOrd="0" presId="urn:microsoft.com/office/officeart/2008/layout/HorizontalMultiLevelHierarchy"/>
    <dgm:cxn modelId="{CD8FCAB5-315B-AC4D-86EA-FE1CE097FD75}" type="presParOf" srcId="{9FF50633-330B-8742-B449-3F6C68852A9F}" destId="{0124D3BE-EBA6-E041-8025-E56BCFFDD5C6}" srcOrd="0" destOrd="0" presId="urn:microsoft.com/office/officeart/2008/layout/HorizontalMultiLevelHierarchy"/>
    <dgm:cxn modelId="{9F262907-26B1-1847-9282-22D2EF2485A9}" type="presParOf" srcId="{9FF50633-330B-8742-B449-3F6C68852A9F}" destId="{CF4B9055-760E-BC41-9341-829A1BAF7BB0}" srcOrd="1" destOrd="0" presId="urn:microsoft.com/office/officeart/2008/layout/HorizontalMultiLevelHierarchy"/>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75C2310-4DDC-8C4B-BF35-078105112239}" type="doc">
      <dgm:prSet loTypeId="urn:microsoft.com/office/officeart/2005/8/layout/equation2" loCatId="" qsTypeId="urn:microsoft.com/office/officeart/2005/8/quickstyle/simple1" qsCatId="simple" csTypeId="urn:microsoft.com/office/officeart/2005/8/colors/accent1_2" csCatId="accent1" phldr="1"/>
      <dgm:spPr/>
    </dgm:pt>
    <dgm:pt modelId="{97253EC8-DA72-E144-B2F2-F0EAB4E6394E}">
      <dgm:prSet phldrT="[Text]"/>
      <dgm:spPr/>
      <dgm:t>
        <a:bodyPr/>
        <a:lstStyle/>
        <a:p>
          <a:pPr algn="ctr"/>
          <a:r>
            <a:rPr lang="en-GB"/>
            <a:t>Sources of Uncertainty</a:t>
          </a:r>
        </a:p>
      </dgm:t>
    </dgm:pt>
    <dgm:pt modelId="{74DE337A-6847-1B46-B610-1E061D210A1C}" type="parTrans" cxnId="{C562A67E-8A3F-BF45-834A-E617CD84C644}">
      <dgm:prSet/>
      <dgm:spPr/>
      <dgm:t>
        <a:bodyPr/>
        <a:lstStyle/>
        <a:p>
          <a:pPr algn="ctr"/>
          <a:endParaRPr lang="en-GB"/>
        </a:p>
      </dgm:t>
    </dgm:pt>
    <dgm:pt modelId="{47C26899-962C-F143-97F0-3202A7470A3B}" type="sibTrans" cxnId="{C562A67E-8A3F-BF45-834A-E617CD84C644}">
      <dgm:prSet/>
      <dgm:spPr/>
      <dgm:t>
        <a:bodyPr/>
        <a:lstStyle/>
        <a:p>
          <a:pPr algn="ctr"/>
          <a:endParaRPr lang="en-GB"/>
        </a:p>
      </dgm:t>
    </dgm:pt>
    <dgm:pt modelId="{8E888351-D7E2-D246-9F5A-E09999BAF2E8}">
      <dgm:prSet phldrT="[Text]"/>
      <dgm:spPr/>
      <dgm:t>
        <a:bodyPr/>
        <a:lstStyle/>
        <a:p>
          <a:pPr algn="ctr"/>
          <a:r>
            <a:rPr lang="en-GB" dirty="0"/>
            <a:t>Fuzzy Logic and Integration</a:t>
          </a:r>
        </a:p>
      </dgm:t>
    </dgm:pt>
    <dgm:pt modelId="{7E48834A-0626-FF42-9A93-A3AB3912F1AD}" type="parTrans" cxnId="{2A896BBB-2CFD-774D-96B0-2CC7DCA61710}">
      <dgm:prSet/>
      <dgm:spPr/>
      <dgm:t>
        <a:bodyPr/>
        <a:lstStyle/>
        <a:p>
          <a:pPr algn="ctr"/>
          <a:endParaRPr lang="en-GB"/>
        </a:p>
      </dgm:t>
    </dgm:pt>
    <dgm:pt modelId="{053B0173-7500-9344-952D-0100FFBF44B7}" type="sibTrans" cxnId="{2A896BBB-2CFD-774D-96B0-2CC7DCA61710}">
      <dgm:prSet/>
      <dgm:spPr/>
      <dgm:t>
        <a:bodyPr/>
        <a:lstStyle/>
        <a:p>
          <a:pPr algn="ctr"/>
          <a:endParaRPr lang="en-GB"/>
        </a:p>
      </dgm:t>
    </dgm:pt>
    <dgm:pt modelId="{5F5871BD-37AF-6349-9422-0131A1D990A3}">
      <dgm:prSet phldrT="[Text]"/>
      <dgm:spPr>
        <a:solidFill>
          <a:schemeClr val="accent1">
            <a:lumMod val="50000"/>
          </a:schemeClr>
        </a:solidFill>
      </dgm:spPr>
      <dgm:t>
        <a:bodyPr/>
        <a:lstStyle/>
        <a:p>
          <a:pPr algn="ctr"/>
          <a:r>
            <a:rPr lang="en-GB"/>
            <a:t>Overall Availability Computation</a:t>
          </a:r>
        </a:p>
      </dgm:t>
    </dgm:pt>
    <dgm:pt modelId="{737E98C5-D2F5-614B-81A0-A725C68194CF}" type="parTrans" cxnId="{D701D6B7-F9AD-B34B-A282-D170628B4D41}">
      <dgm:prSet/>
      <dgm:spPr/>
      <dgm:t>
        <a:bodyPr/>
        <a:lstStyle/>
        <a:p>
          <a:pPr algn="ctr"/>
          <a:endParaRPr lang="en-GB"/>
        </a:p>
      </dgm:t>
    </dgm:pt>
    <dgm:pt modelId="{CBF1EDF2-4CF0-6149-8C90-9884163D782B}" type="sibTrans" cxnId="{D701D6B7-F9AD-B34B-A282-D170628B4D41}">
      <dgm:prSet/>
      <dgm:spPr/>
      <dgm:t>
        <a:bodyPr/>
        <a:lstStyle/>
        <a:p>
          <a:pPr algn="ctr"/>
          <a:endParaRPr lang="en-GB"/>
        </a:p>
      </dgm:t>
    </dgm:pt>
    <dgm:pt modelId="{AAB405D5-6BC9-B840-9579-1B3854310361}" type="pres">
      <dgm:prSet presAssocID="{975C2310-4DDC-8C4B-BF35-078105112239}" presName="Name0" presStyleCnt="0">
        <dgm:presLayoutVars>
          <dgm:dir/>
          <dgm:resizeHandles val="exact"/>
        </dgm:presLayoutVars>
      </dgm:prSet>
      <dgm:spPr/>
    </dgm:pt>
    <dgm:pt modelId="{4703AF6F-0742-FF48-BB00-73E9B41F7E84}" type="pres">
      <dgm:prSet presAssocID="{975C2310-4DDC-8C4B-BF35-078105112239}" presName="vNodes" presStyleCnt="0"/>
      <dgm:spPr/>
    </dgm:pt>
    <dgm:pt modelId="{020F5348-FD24-7344-84A4-6AF271AC3BD0}" type="pres">
      <dgm:prSet presAssocID="{97253EC8-DA72-E144-B2F2-F0EAB4E6394E}" presName="node" presStyleLbl="node1" presStyleIdx="0" presStyleCnt="3">
        <dgm:presLayoutVars>
          <dgm:bulletEnabled val="1"/>
        </dgm:presLayoutVars>
      </dgm:prSet>
      <dgm:spPr/>
      <dgm:t>
        <a:bodyPr/>
        <a:lstStyle/>
        <a:p>
          <a:endParaRPr lang="en-GB"/>
        </a:p>
      </dgm:t>
    </dgm:pt>
    <dgm:pt modelId="{D301BDE4-7716-1744-89B3-2591B5C1E307}" type="pres">
      <dgm:prSet presAssocID="{47C26899-962C-F143-97F0-3202A7470A3B}" presName="spacerT" presStyleCnt="0"/>
      <dgm:spPr/>
    </dgm:pt>
    <dgm:pt modelId="{632A1C7D-1AA0-C04D-A771-F349CCD8C16C}" type="pres">
      <dgm:prSet presAssocID="{47C26899-962C-F143-97F0-3202A7470A3B}" presName="sibTrans" presStyleLbl="sibTrans2D1" presStyleIdx="0" presStyleCnt="2"/>
      <dgm:spPr/>
      <dgm:t>
        <a:bodyPr/>
        <a:lstStyle/>
        <a:p>
          <a:endParaRPr lang="en-GB"/>
        </a:p>
      </dgm:t>
    </dgm:pt>
    <dgm:pt modelId="{68C04662-5457-2F4F-BA44-FF3F4EB9335D}" type="pres">
      <dgm:prSet presAssocID="{47C26899-962C-F143-97F0-3202A7470A3B}" presName="spacerB" presStyleCnt="0"/>
      <dgm:spPr/>
    </dgm:pt>
    <dgm:pt modelId="{53263534-80BE-7B43-BC2B-54D2C9193BC8}" type="pres">
      <dgm:prSet presAssocID="{8E888351-D7E2-D246-9F5A-E09999BAF2E8}" presName="node" presStyleLbl="node1" presStyleIdx="1" presStyleCnt="3">
        <dgm:presLayoutVars>
          <dgm:bulletEnabled val="1"/>
        </dgm:presLayoutVars>
      </dgm:prSet>
      <dgm:spPr/>
      <dgm:t>
        <a:bodyPr/>
        <a:lstStyle/>
        <a:p>
          <a:endParaRPr lang="en-GB"/>
        </a:p>
      </dgm:t>
    </dgm:pt>
    <dgm:pt modelId="{48A5FC1B-D6AC-8C40-BC12-6B870047AF1B}" type="pres">
      <dgm:prSet presAssocID="{975C2310-4DDC-8C4B-BF35-078105112239}" presName="sibTransLast" presStyleLbl="sibTrans2D1" presStyleIdx="1" presStyleCnt="2"/>
      <dgm:spPr/>
      <dgm:t>
        <a:bodyPr/>
        <a:lstStyle/>
        <a:p>
          <a:endParaRPr lang="en-GB"/>
        </a:p>
      </dgm:t>
    </dgm:pt>
    <dgm:pt modelId="{9F6D510A-B005-4944-BCA3-43941DC727FD}" type="pres">
      <dgm:prSet presAssocID="{975C2310-4DDC-8C4B-BF35-078105112239}" presName="connectorText" presStyleLbl="sibTrans2D1" presStyleIdx="1" presStyleCnt="2"/>
      <dgm:spPr/>
      <dgm:t>
        <a:bodyPr/>
        <a:lstStyle/>
        <a:p>
          <a:endParaRPr lang="en-GB"/>
        </a:p>
      </dgm:t>
    </dgm:pt>
    <dgm:pt modelId="{F1398EF8-7754-F648-B06F-798FB6DBC605}" type="pres">
      <dgm:prSet presAssocID="{975C2310-4DDC-8C4B-BF35-078105112239}" presName="lastNode" presStyleLbl="node1" presStyleIdx="2" presStyleCnt="3">
        <dgm:presLayoutVars>
          <dgm:bulletEnabled val="1"/>
        </dgm:presLayoutVars>
      </dgm:prSet>
      <dgm:spPr/>
      <dgm:t>
        <a:bodyPr/>
        <a:lstStyle/>
        <a:p>
          <a:endParaRPr lang="en-GB"/>
        </a:p>
      </dgm:t>
    </dgm:pt>
  </dgm:ptLst>
  <dgm:cxnLst>
    <dgm:cxn modelId="{2A896BBB-2CFD-774D-96B0-2CC7DCA61710}" srcId="{975C2310-4DDC-8C4B-BF35-078105112239}" destId="{8E888351-D7E2-D246-9F5A-E09999BAF2E8}" srcOrd="1" destOrd="0" parTransId="{7E48834A-0626-FF42-9A93-A3AB3912F1AD}" sibTransId="{053B0173-7500-9344-952D-0100FFBF44B7}"/>
    <dgm:cxn modelId="{D701D6B7-F9AD-B34B-A282-D170628B4D41}" srcId="{975C2310-4DDC-8C4B-BF35-078105112239}" destId="{5F5871BD-37AF-6349-9422-0131A1D990A3}" srcOrd="2" destOrd="0" parTransId="{737E98C5-D2F5-614B-81A0-A725C68194CF}" sibTransId="{CBF1EDF2-4CF0-6149-8C90-9884163D782B}"/>
    <dgm:cxn modelId="{A8D69D59-FF1D-D445-93FF-9ADC57585CD0}" type="presOf" srcId="{053B0173-7500-9344-952D-0100FFBF44B7}" destId="{9F6D510A-B005-4944-BCA3-43941DC727FD}" srcOrd="1" destOrd="0" presId="urn:microsoft.com/office/officeart/2005/8/layout/equation2"/>
    <dgm:cxn modelId="{EFA8F573-F252-6748-BBA2-5A3364401E5D}" type="presOf" srcId="{8E888351-D7E2-D246-9F5A-E09999BAF2E8}" destId="{53263534-80BE-7B43-BC2B-54D2C9193BC8}" srcOrd="0" destOrd="0" presId="urn:microsoft.com/office/officeart/2005/8/layout/equation2"/>
    <dgm:cxn modelId="{8DC9A74C-69C9-DA4B-BA60-6796B51D8D0B}" type="presOf" srcId="{97253EC8-DA72-E144-B2F2-F0EAB4E6394E}" destId="{020F5348-FD24-7344-84A4-6AF271AC3BD0}" srcOrd="0" destOrd="0" presId="urn:microsoft.com/office/officeart/2005/8/layout/equation2"/>
    <dgm:cxn modelId="{ECC15669-92B1-094C-AF96-3371BBA3611C}" type="presOf" srcId="{5F5871BD-37AF-6349-9422-0131A1D990A3}" destId="{F1398EF8-7754-F648-B06F-798FB6DBC605}" srcOrd="0" destOrd="0" presId="urn:microsoft.com/office/officeart/2005/8/layout/equation2"/>
    <dgm:cxn modelId="{D0710A36-A565-A240-ADE1-DF0D8CA9CDC9}" type="presOf" srcId="{47C26899-962C-F143-97F0-3202A7470A3B}" destId="{632A1C7D-1AA0-C04D-A771-F349CCD8C16C}" srcOrd="0" destOrd="0" presId="urn:microsoft.com/office/officeart/2005/8/layout/equation2"/>
    <dgm:cxn modelId="{44152D3C-9F7F-9948-8B01-061C90ECA693}" type="presOf" srcId="{053B0173-7500-9344-952D-0100FFBF44B7}" destId="{48A5FC1B-D6AC-8C40-BC12-6B870047AF1B}" srcOrd="0" destOrd="0" presId="urn:microsoft.com/office/officeart/2005/8/layout/equation2"/>
    <dgm:cxn modelId="{24DE2C75-C410-E246-85E4-37A79F920357}" type="presOf" srcId="{975C2310-4DDC-8C4B-BF35-078105112239}" destId="{AAB405D5-6BC9-B840-9579-1B3854310361}" srcOrd="0" destOrd="0" presId="urn:microsoft.com/office/officeart/2005/8/layout/equation2"/>
    <dgm:cxn modelId="{C562A67E-8A3F-BF45-834A-E617CD84C644}" srcId="{975C2310-4DDC-8C4B-BF35-078105112239}" destId="{97253EC8-DA72-E144-B2F2-F0EAB4E6394E}" srcOrd="0" destOrd="0" parTransId="{74DE337A-6847-1B46-B610-1E061D210A1C}" sibTransId="{47C26899-962C-F143-97F0-3202A7470A3B}"/>
    <dgm:cxn modelId="{56819571-E389-C042-B855-10C9985E1D07}" type="presParOf" srcId="{AAB405D5-6BC9-B840-9579-1B3854310361}" destId="{4703AF6F-0742-FF48-BB00-73E9B41F7E84}" srcOrd="0" destOrd="0" presId="urn:microsoft.com/office/officeart/2005/8/layout/equation2"/>
    <dgm:cxn modelId="{1958F598-2EA7-4E4A-95DA-3A29008B432E}" type="presParOf" srcId="{4703AF6F-0742-FF48-BB00-73E9B41F7E84}" destId="{020F5348-FD24-7344-84A4-6AF271AC3BD0}" srcOrd="0" destOrd="0" presId="urn:microsoft.com/office/officeart/2005/8/layout/equation2"/>
    <dgm:cxn modelId="{C963C88C-1E4C-2846-887E-F32C58F56165}" type="presParOf" srcId="{4703AF6F-0742-FF48-BB00-73E9B41F7E84}" destId="{D301BDE4-7716-1744-89B3-2591B5C1E307}" srcOrd="1" destOrd="0" presId="urn:microsoft.com/office/officeart/2005/8/layout/equation2"/>
    <dgm:cxn modelId="{4C0FDDDB-B7FC-504F-8489-894952D2808D}" type="presParOf" srcId="{4703AF6F-0742-FF48-BB00-73E9B41F7E84}" destId="{632A1C7D-1AA0-C04D-A771-F349CCD8C16C}" srcOrd="2" destOrd="0" presId="urn:microsoft.com/office/officeart/2005/8/layout/equation2"/>
    <dgm:cxn modelId="{7BA98627-24ED-074C-81AE-C7756D424043}" type="presParOf" srcId="{4703AF6F-0742-FF48-BB00-73E9B41F7E84}" destId="{68C04662-5457-2F4F-BA44-FF3F4EB9335D}" srcOrd="3" destOrd="0" presId="urn:microsoft.com/office/officeart/2005/8/layout/equation2"/>
    <dgm:cxn modelId="{A35CD316-BC6E-F44C-9BDD-EB6CA5D2AF33}" type="presParOf" srcId="{4703AF6F-0742-FF48-BB00-73E9B41F7E84}" destId="{53263534-80BE-7B43-BC2B-54D2C9193BC8}" srcOrd="4" destOrd="0" presId="urn:microsoft.com/office/officeart/2005/8/layout/equation2"/>
    <dgm:cxn modelId="{B145FE42-E7F0-CD4E-88C9-5570629D9A10}" type="presParOf" srcId="{AAB405D5-6BC9-B840-9579-1B3854310361}" destId="{48A5FC1B-D6AC-8C40-BC12-6B870047AF1B}" srcOrd="1" destOrd="0" presId="urn:microsoft.com/office/officeart/2005/8/layout/equation2"/>
    <dgm:cxn modelId="{60506133-0605-214F-BC9A-80FD0758723C}" type="presParOf" srcId="{48A5FC1B-D6AC-8C40-BC12-6B870047AF1B}" destId="{9F6D510A-B005-4944-BCA3-43941DC727FD}" srcOrd="0" destOrd="0" presId="urn:microsoft.com/office/officeart/2005/8/layout/equation2"/>
    <dgm:cxn modelId="{CA56E763-A711-4148-AB43-EC7BF3E48F77}" type="presParOf" srcId="{AAB405D5-6BC9-B840-9579-1B3854310361}" destId="{F1398EF8-7754-F648-B06F-798FB6DBC605}" srcOrd="2" destOrd="0" presId="urn:microsoft.com/office/officeart/2005/8/layout/equation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171947-B32C-4A47-8DE5-0EBC9F2B71DE}">
      <dsp:nvSpPr>
        <dsp:cNvPr id="0" name=""/>
        <dsp:cNvSpPr/>
      </dsp:nvSpPr>
      <dsp:spPr>
        <a:xfrm>
          <a:off x="1412092" y="1384460"/>
          <a:ext cx="345118" cy="657618"/>
        </a:xfrm>
        <a:custGeom>
          <a:avLst/>
          <a:gdLst/>
          <a:ahLst/>
          <a:cxnLst/>
          <a:rect l="0" t="0" r="0" b="0"/>
          <a:pathLst>
            <a:path>
              <a:moveTo>
                <a:pt x="0" y="0"/>
              </a:moveTo>
              <a:lnTo>
                <a:pt x="172559" y="0"/>
              </a:lnTo>
              <a:lnTo>
                <a:pt x="172559" y="657618"/>
              </a:lnTo>
              <a:lnTo>
                <a:pt x="345118" y="657618"/>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a:p>
      </dsp:txBody>
      <dsp:txXfrm>
        <a:off x="1566084" y="1694702"/>
        <a:ext cx="37133" cy="37133"/>
      </dsp:txXfrm>
    </dsp:sp>
    <dsp:sp modelId="{7BFA48B2-8C00-9F4E-AAA4-2023975AF283}">
      <dsp:nvSpPr>
        <dsp:cNvPr id="0" name=""/>
        <dsp:cNvSpPr/>
      </dsp:nvSpPr>
      <dsp:spPr>
        <a:xfrm>
          <a:off x="1412092" y="1338740"/>
          <a:ext cx="345118" cy="91440"/>
        </a:xfrm>
        <a:custGeom>
          <a:avLst/>
          <a:gdLst/>
          <a:ahLst/>
          <a:cxnLst/>
          <a:rect l="0" t="0" r="0" b="0"/>
          <a:pathLst>
            <a:path>
              <a:moveTo>
                <a:pt x="0" y="45720"/>
              </a:moveTo>
              <a:lnTo>
                <a:pt x="345118" y="4572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a:p>
      </dsp:txBody>
      <dsp:txXfrm>
        <a:off x="1576023" y="1375832"/>
        <a:ext cx="17255" cy="17255"/>
      </dsp:txXfrm>
    </dsp:sp>
    <dsp:sp modelId="{5C382FC6-E5FE-1F49-AA76-1A39ACF687BC}">
      <dsp:nvSpPr>
        <dsp:cNvPr id="0" name=""/>
        <dsp:cNvSpPr/>
      </dsp:nvSpPr>
      <dsp:spPr>
        <a:xfrm>
          <a:off x="1412092" y="726841"/>
          <a:ext cx="345118" cy="657618"/>
        </a:xfrm>
        <a:custGeom>
          <a:avLst/>
          <a:gdLst/>
          <a:ahLst/>
          <a:cxnLst/>
          <a:rect l="0" t="0" r="0" b="0"/>
          <a:pathLst>
            <a:path>
              <a:moveTo>
                <a:pt x="0" y="657618"/>
              </a:moveTo>
              <a:lnTo>
                <a:pt x="172559" y="657618"/>
              </a:lnTo>
              <a:lnTo>
                <a:pt x="172559" y="0"/>
              </a:lnTo>
              <a:lnTo>
                <a:pt x="345118" y="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a:p>
      </dsp:txBody>
      <dsp:txXfrm>
        <a:off x="1566084" y="1037084"/>
        <a:ext cx="37133" cy="37133"/>
      </dsp:txXfrm>
    </dsp:sp>
    <dsp:sp modelId="{DFFAB3DD-8C65-344E-84DB-8B1BE6E7A221}">
      <dsp:nvSpPr>
        <dsp:cNvPr id="0" name=""/>
        <dsp:cNvSpPr/>
      </dsp:nvSpPr>
      <dsp:spPr>
        <a:xfrm rot="16200000">
          <a:off x="-235415" y="1121413"/>
          <a:ext cx="2768920" cy="526094"/>
        </a:xfrm>
        <a:prstGeom prst="rect">
          <a:avLst/>
        </a:prstGeom>
        <a:solidFill>
          <a:schemeClr val="accent1">
            <a:lumMod val="50000"/>
            <a:alpha val="88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GB" sz="2000" kern="1200" dirty="0"/>
            <a:t>Location Uncertainty</a:t>
          </a:r>
        </a:p>
      </dsp:txBody>
      <dsp:txXfrm>
        <a:off x="-235415" y="1121413"/>
        <a:ext cx="2768920" cy="526094"/>
      </dsp:txXfrm>
    </dsp:sp>
    <dsp:sp modelId="{904EB572-B6D6-3147-A24D-A55C16D623CD}">
      <dsp:nvSpPr>
        <dsp:cNvPr id="0" name=""/>
        <dsp:cNvSpPr/>
      </dsp:nvSpPr>
      <dsp:spPr>
        <a:xfrm>
          <a:off x="1757210" y="463794"/>
          <a:ext cx="1725591" cy="526094"/>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GB" sz="1900" kern="1200" dirty="0"/>
            <a:t>Model Context</a:t>
          </a:r>
        </a:p>
      </dsp:txBody>
      <dsp:txXfrm>
        <a:off x="1757210" y="463794"/>
        <a:ext cx="1725591" cy="526094"/>
      </dsp:txXfrm>
    </dsp:sp>
    <dsp:sp modelId="{9ED29B66-1979-2E48-BD7E-AB3EDBC26BC2}">
      <dsp:nvSpPr>
        <dsp:cNvPr id="0" name=""/>
        <dsp:cNvSpPr/>
      </dsp:nvSpPr>
      <dsp:spPr>
        <a:xfrm>
          <a:off x="1757210" y="1121413"/>
          <a:ext cx="1725591" cy="526094"/>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GB" sz="1900" kern="1200"/>
            <a:t>Model Structure</a:t>
          </a:r>
        </a:p>
      </dsp:txBody>
      <dsp:txXfrm>
        <a:off x="1757210" y="1121413"/>
        <a:ext cx="1725591" cy="526094"/>
      </dsp:txXfrm>
    </dsp:sp>
    <dsp:sp modelId="{0124D3BE-EBA6-E041-8025-E56BCFFDD5C6}">
      <dsp:nvSpPr>
        <dsp:cNvPr id="0" name=""/>
        <dsp:cNvSpPr/>
      </dsp:nvSpPr>
      <dsp:spPr>
        <a:xfrm>
          <a:off x="1757210" y="1779031"/>
          <a:ext cx="1725591" cy="526094"/>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GB" sz="1900" kern="1200"/>
            <a:t>Input Parameters</a:t>
          </a:r>
        </a:p>
      </dsp:txBody>
      <dsp:txXfrm>
        <a:off x="1757210" y="1779031"/>
        <a:ext cx="1725591" cy="5260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171947-B32C-4A47-8DE5-0EBC9F2B71DE}">
      <dsp:nvSpPr>
        <dsp:cNvPr id="0" name=""/>
        <dsp:cNvSpPr/>
      </dsp:nvSpPr>
      <dsp:spPr>
        <a:xfrm>
          <a:off x="2395191" y="2400299"/>
          <a:ext cx="598346" cy="1140142"/>
        </a:xfrm>
        <a:custGeom>
          <a:avLst/>
          <a:gdLst/>
          <a:ahLst/>
          <a:cxnLst/>
          <a:rect l="0" t="0" r="0" b="0"/>
          <a:pathLst>
            <a:path>
              <a:moveTo>
                <a:pt x="0" y="0"/>
              </a:moveTo>
              <a:lnTo>
                <a:pt x="299173" y="0"/>
              </a:lnTo>
              <a:lnTo>
                <a:pt x="299173" y="1140142"/>
              </a:lnTo>
              <a:lnTo>
                <a:pt x="598346" y="114014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a:p>
      </dsp:txBody>
      <dsp:txXfrm>
        <a:off x="2662174" y="2938180"/>
        <a:ext cx="64380" cy="64380"/>
      </dsp:txXfrm>
    </dsp:sp>
    <dsp:sp modelId="{7BFA48B2-8C00-9F4E-AAA4-2023975AF283}">
      <dsp:nvSpPr>
        <dsp:cNvPr id="0" name=""/>
        <dsp:cNvSpPr/>
      </dsp:nvSpPr>
      <dsp:spPr>
        <a:xfrm>
          <a:off x="2395191" y="2354579"/>
          <a:ext cx="598346" cy="91440"/>
        </a:xfrm>
        <a:custGeom>
          <a:avLst/>
          <a:gdLst/>
          <a:ahLst/>
          <a:cxnLst/>
          <a:rect l="0" t="0" r="0" b="0"/>
          <a:pathLst>
            <a:path>
              <a:moveTo>
                <a:pt x="0" y="45720"/>
              </a:moveTo>
              <a:lnTo>
                <a:pt x="598346" y="4572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a:p>
      </dsp:txBody>
      <dsp:txXfrm>
        <a:off x="2679406" y="2385340"/>
        <a:ext cx="29917" cy="29917"/>
      </dsp:txXfrm>
    </dsp:sp>
    <dsp:sp modelId="{5C382FC6-E5FE-1F49-AA76-1A39ACF687BC}">
      <dsp:nvSpPr>
        <dsp:cNvPr id="0" name=""/>
        <dsp:cNvSpPr/>
      </dsp:nvSpPr>
      <dsp:spPr>
        <a:xfrm>
          <a:off x="2395191" y="1260157"/>
          <a:ext cx="598346" cy="1140142"/>
        </a:xfrm>
        <a:custGeom>
          <a:avLst/>
          <a:gdLst/>
          <a:ahLst/>
          <a:cxnLst/>
          <a:rect l="0" t="0" r="0" b="0"/>
          <a:pathLst>
            <a:path>
              <a:moveTo>
                <a:pt x="0" y="1140142"/>
              </a:moveTo>
              <a:lnTo>
                <a:pt x="299173" y="1140142"/>
              </a:lnTo>
              <a:lnTo>
                <a:pt x="299173" y="0"/>
              </a:lnTo>
              <a:lnTo>
                <a:pt x="598346" y="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a:p>
      </dsp:txBody>
      <dsp:txXfrm>
        <a:off x="2662174" y="1798038"/>
        <a:ext cx="64380" cy="64380"/>
      </dsp:txXfrm>
    </dsp:sp>
    <dsp:sp modelId="{DFFAB3DD-8C65-344E-84DB-8B1BE6E7A221}">
      <dsp:nvSpPr>
        <dsp:cNvPr id="0" name=""/>
        <dsp:cNvSpPr/>
      </dsp:nvSpPr>
      <dsp:spPr>
        <a:xfrm rot="16200000">
          <a:off x="-461164" y="1944242"/>
          <a:ext cx="4800599" cy="912113"/>
        </a:xfrm>
        <a:prstGeom prst="rect">
          <a:avLst/>
        </a:prstGeom>
        <a:solidFill>
          <a:schemeClr val="accent1">
            <a:lumMod val="50000"/>
            <a:alpha val="88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GB" sz="2400" kern="1200"/>
            <a:t>Location Uncertainty</a:t>
          </a:r>
        </a:p>
      </dsp:txBody>
      <dsp:txXfrm>
        <a:off x="-461164" y="1944242"/>
        <a:ext cx="4800599" cy="912113"/>
      </dsp:txXfrm>
    </dsp:sp>
    <dsp:sp modelId="{904EB572-B6D6-3147-A24D-A55C16D623CD}">
      <dsp:nvSpPr>
        <dsp:cNvPr id="0" name=""/>
        <dsp:cNvSpPr/>
      </dsp:nvSpPr>
      <dsp:spPr>
        <a:xfrm>
          <a:off x="2993538" y="804100"/>
          <a:ext cx="2991733" cy="912113"/>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GB" sz="3300" kern="1200"/>
            <a:t>Model Context</a:t>
          </a:r>
        </a:p>
      </dsp:txBody>
      <dsp:txXfrm>
        <a:off x="2993538" y="804100"/>
        <a:ext cx="2991733" cy="912113"/>
      </dsp:txXfrm>
    </dsp:sp>
    <dsp:sp modelId="{9ED29B66-1979-2E48-BD7E-AB3EDBC26BC2}">
      <dsp:nvSpPr>
        <dsp:cNvPr id="0" name=""/>
        <dsp:cNvSpPr/>
      </dsp:nvSpPr>
      <dsp:spPr>
        <a:xfrm>
          <a:off x="2993538" y="1944242"/>
          <a:ext cx="2991733" cy="912113"/>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GB" sz="3300" kern="1200"/>
            <a:t>Model Structure</a:t>
          </a:r>
        </a:p>
      </dsp:txBody>
      <dsp:txXfrm>
        <a:off x="2993538" y="1944242"/>
        <a:ext cx="2991733" cy="912113"/>
      </dsp:txXfrm>
    </dsp:sp>
    <dsp:sp modelId="{0124D3BE-EBA6-E041-8025-E56BCFFDD5C6}">
      <dsp:nvSpPr>
        <dsp:cNvPr id="0" name=""/>
        <dsp:cNvSpPr/>
      </dsp:nvSpPr>
      <dsp:spPr>
        <a:xfrm>
          <a:off x="2993538" y="3084384"/>
          <a:ext cx="2991733" cy="912113"/>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GB" sz="3300" kern="1200"/>
            <a:t>Input Parameters</a:t>
          </a:r>
        </a:p>
      </dsp:txBody>
      <dsp:txXfrm>
        <a:off x="2993538" y="3084384"/>
        <a:ext cx="2991733" cy="9121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0F5348-FD24-7344-84A4-6AF271AC3BD0}">
      <dsp:nvSpPr>
        <dsp:cNvPr id="0" name=""/>
        <dsp:cNvSpPr/>
      </dsp:nvSpPr>
      <dsp:spPr>
        <a:xfrm>
          <a:off x="486001" y="148"/>
          <a:ext cx="1677047" cy="167704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GB" sz="1700" kern="1200"/>
            <a:t>Sources of Uncertainty</a:t>
          </a:r>
        </a:p>
      </dsp:txBody>
      <dsp:txXfrm>
        <a:off x="731599" y="245746"/>
        <a:ext cx="1185851" cy="1185851"/>
      </dsp:txXfrm>
    </dsp:sp>
    <dsp:sp modelId="{632A1C7D-1AA0-C04D-A771-F349CCD8C16C}">
      <dsp:nvSpPr>
        <dsp:cNvPr id="0" name=""/>
        <dsp:cNvSpPr/>
      </dsp:nvSpPr>
      <dsp:spPr>
        <a:xfrm>
          <a:off x="838181" y="1813372"/>
          <a:ext cx="972687" cy="972687"/>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GB" sz="1400" kern="1200"/>
        </a:p>
      </dsp:txBody>
      <dsp:txXfrm>
        <a:off x="967111" y="2185328"/>
        <a:ext cx="714827" cy="228775"/>
      </dsp:txXfrm>
    </dsp:sp>
    <dsp:sp modelId="{53263534-80BE-7B43-BC2B-54D2C9193BC8}">
      <dsp:nvSpPr>
        <dsp:cNvPr id="0" name=""/>
        <dsp:cNvSpPr/>
      </dsp:nvSpPr>
      <dsp:spPr>
        <a:xfrm>
          <a:off x="486001" y="2922236"/>
          <a:ext cx="1677047" cy="167704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GB" sz="1700" kern="1200" dirty="0"/>
            <a:t>Fuzzy Logic and Integration</a:t>
          </a:r>
        </a:p>
      </dsp:txBody>
      <dsp:txXfrm>
        <a:off x="731599" y="3167834"/>
        <a:ext cx="1185851" cy="1185851"/>
      </dsp:txXfrm>
    </dsp:sp>
    <dsp:sp modelId="{48A5FC1B-D6AC-8C40-BC12-6B870047AF1B}">
      <dsp:nvSpPr>
        <dsp:cNvPr id="0" name=""/>
        <dsp:cNvSpPr/>
      </dsp:nvSpPr>
      <dsp:spPr>
        <a:xfrm>
          <a:off x="2414606" y="1987785"/>
          <a:ext cx="533301" cy="62386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GB" sz="1400" kern="1200"/>
        </a:p>
      </dsp:txBody>
      <dsp:txXfrm>
        <a:off x="2414606" y="2112557"/>
        <a:ext cx="373311" cy="374317"/>
      </dsp:txXfrm>
    </dsp:sp>
    <dsp:sp modelId="{F1398EF8-7754-F648-B06F-798FB6DBC605}">
      <dsp:nvSpPr>
        <dsp:cNvPr id="0" name=""/>
        <dsp:cNvSpPr/>
      </dsp:nvSpPr>
      <dsp:spPr>
        <a:xfrm>
          <a:off x="3169277" y="622669"/>
          <a:ext cx="3354094" cy="3354094"/>
        </a:xfrm>
        <a:prstGeom prst="ellipse">
          <a:avLst/>
        </a:prstGeom>
        <a:solidFill>
          <a:schemeClr val="accent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lvl="0" algn="ctr" defTabSz="1377950">
            <a:lnSpc>
              <a:spcPct val="90000"/>
            </a:lnSpc>
            <a:spcBef>
              <a:spcPct val="0"/>
            </a:spcBef>
            <a:spcAft>
              <a:spcPct val="35000"/>
            </a:spcAft>
          </a:pPr>
          <a:r>
            <a:rPr lang="en-GB" sz="3100" kern="1200"/>
            <a:t>Overall Availability Computation</a:t>
          </a:r>
        </a:p>
      </dsp:txBody>
      <dsp:txXfrm>
        <a:off x="3660473" y="1113865"/>
        <a:ext cx="2371702" cy="2371702"/>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Shape 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 name="Shape 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79826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 name="Shape 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44310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 name="Shape 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96863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 name="Shape 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287846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 name="Shape 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492400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 name="Shape 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254079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 name="Shape 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720585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 name="Shape 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425511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 name="Shape 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380554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 name="Shape 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22484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 name="Shape 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833381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 name="Shape 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730243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 name="Shape 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341458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 name="Shape 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159530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 name="Shape 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302439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 name="Shape 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302841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 name="Shape 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923201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 name="Shape 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784889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 name="Shape 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413640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 name="Shape 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375777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 name="Shape 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29698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 name="Shape 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45770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 name="Shape 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319398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 name="Shape 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4305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 name="Shape 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53724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 name="Shape 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41479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 name="Shape 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84245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 name="Shape 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57146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 name="Shape 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38197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 name="Shape 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07685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685800" y="2111123"/>
            <a:ext cx="7772400" cy="1546474"/>
          </a:xfrm>
          <a:prstGeom prst="rect">
            <a:avLst/>
          </a:prstGeom>
          <a:noFill/>
          <a:ln>
            <a:noFill/>
          </a:ln>
        </p:spPr>
        <p:txBody>
          <a:bodyPr lIns="91425" tIns="91425" rIns="91425" bIns="91425" anchor="b" anchorCtr="0"/>
          <a:lstStyle>
            <a:lvl1pPr lvl="0" algn="ctr" rtl="0">
              <a:spcBef>
                <a:spcPts val="0"/>
              </a:spcBef>
              <a:buClr>
                <a:schemeClr val="dk1"/>
              </a:buClr>
              <a:buSzPct val="100000"/>
              <a:buFont typeface="Arial"/>
              <a:buNone/>
              <a:defRPr sz="4800" b="1" i="0" u="none" strike="noStrike" cap="none">
                <a:solidFill>
                  <a:schemeClr val="dk1"/>
                </a:solidFill>
                <a:latin typeface="Arial"/>
                <a:ea typeface="Arial"/>
                <a:cs typeface="Arial"/>
                <a:sym typeface="Arial"/>
              </a:defRPr>
            </a:lvl1pPr>
            <a:lvl2pPr lvl="1" algn="ctr" rtl="0">
              <a:spcBef>
                <a:spcPts val="0"/>
              </a:spcBef>
              <a:buClr>
                <a:schemeClr val="dk1"/>
              </a:buClr>
              <a:buSzPct val="100000"/>
              <a:buFont typeface="Arial"/>
              <a:buNone/>
              <a:defRPr sz="4800" b="1" i="0" u="none" strike="noStrike" cap="none">
                <a:solidFill>
                  <a:schemeClr val="dk1"/>
                </a:solidFill>
                <a:latin typeface="Arial"/>
                <a:ea typeface="Arial"/>
                <a:cs typeface="Arial"/>
                <a:sym typeface="Arial"/>
              </a:defRPr>
            </a:lvl2pPr>
            <a:lvl3pPr lvl="2" algn="ctr" rtl="0">
              <a:spcBef>
                <a:spcPts val="0"/>
              </a:spcBef>
              <a:buClr>
                <a:schemeClr val="dk1"/>
              </a:buClr>
              <a:buSzPct val="100000"/>
              <a:buFont typeface="Arial"/>
              <a:buNone/>
              <a:defRPr sz="4800" b="1" i="0" u="none" strike="noStrike" cap="none">
                <a:solidFill>
                  <a:schemeClr val="dk1"/>
                </a:solidFill>
                <a:latin typeface="Arial"/>
                <a:ea typeface="Arial"/>
                <a:cs typeface="Arial"/>
                <a:sym typeface="Arial"/>
              </a:defRPr>
            </a:lvl3pPr>
            <a:lvl4pPr lvl="3" algn="ctr" rtl="0">
              <a:spcBef>
                <a:spcPts val="0"/>
              </a:spcBef>
              <a:buClr>
                <a:schemeClr val="dk1"/>
              </a:buClr>
              <a:buSzPct val="100000"/>
              <a:buFont typeface="Arial"/>
              <a:buNone/>
              <a:defRPr sz="4800" b="1" i="0" u="none" strike="noStrike" cap="none">
                <a:solidFill>
                  <a:schemeClr val="dk1"/>
                </a:solidFill>
                <a:latin typeface="Arial"/>
                <a:ea typeface="Arial"/>
                <a:cs typeface="Arial"/>
                <a:sym typeface="Arial"/>
              </a:defRPr>
            </a:lvl4pPr>
            <a:lvl5pPr lvl="4" algn="ctr" rtl="0">
              <a:spcBef>
                <a:spcPts val="0"/>
              </a:spcBef>
              <a:buClr>
                <a:schemeClr val="dk1"/>
              </a:buClr>
              <a:buSzPct val="100000"/>
              <a:buFont typeface="Arial"/>
              <a:buNone/>
              <a:defRPr sz="4800" b="1" i="0" u="none" strike="noStrike" cap="none">
                <a:solidFill>
                  <a:schemeClr val="dk1"/>
                </a:solidFill>
                <a:latin typeface="Arial"/>
                <a:ea typeface="Arial"/>
                <a:cs typeface="Arial"/>
                <a:sym typeface="Arial"/>
              </a:defRPr>
            </a:lvl5pPr>
            <a:lvl6pPr lvl="5" algn="ctr" rtl="0">
              <a:spcBef>
                <a:spcPts val="0"/>
              </a:spcBef>
              <a:buClr>
                <a:schemeClr val="dk1"/>
              </a:buClr>
              <a:buSzPct val="100000"/>
              <a:buFont typeface="Arial"/>
              <a:buNone/>
              <a:defRPr sz="4800" b="1" i="0" u="none" strike="noStrike" cap="none">
                <a:solidFill>
                  <a:schemeClr val="dk1"/>
                </a:solidFill>
                <a:latin typeface="Arial"/>
                <a:ea typeface="Arial"/>
                <a:cs typeface="Arial"/>
                <a:sym typeface="Arial"/>
              </a:defRPr>
            </a:lvl6pPr>
            <a:lvl7pPr lvl="6" algn="ctr" rtl="0">
              <a:spcBef>
                <a:spcPts val="0"/>
              </a:spcBef>
              <a:buClr>
                <a:schemeClr val="dk1"/>
              </a:buClr>
              <a:buSzPct val="100000"/>
              <a:buFont typeface="Arial"/>
              <a:buNone/>
              <a:defRPr sz="4800" b="1" i="0" u="none" strike="noStrike" cap="none">
                <a:solidFill>
                  <a:schemeClr val="dk1"/>
                </a:solidFill>
                <a:latin typeface="Arial"/>
                <a:ea typeface="Arial"/>
                <a:cs typeface="Arial"/>
                <a:sym typeface="Arial"/>
              </a:defRPr>
            </a:lvl7pPr>
            <a:lvl8pPr lvl="7" algn="ctr" rtl="0">
              <a:spcBef>
                <a:spcPts val="0"/>
              </a:spcBef>
              <a:buClr>
                <a:schemeClr val="dk1"/>
              </a:buClr>
              <a:buSzPct val="100000"/>
              <a:buFont typeface="Arial"/>
              <a:buNone/>
              <a:defRPr sz="4800" b="1" i="0" u="none" strike="noStrike" cap="none">
                <a:solidFill>
                  <a:schemeClr val="dk1"/>
                </a:solidFill>
                <a:latin typeface="Arial"/>
                <a:ea typeface="Arial"/>
                <a:cs typeface="Arial"/>
                <a:sym typeface="Arial"/>
              </a:defRPr>
            </a:lvl8pPr>
            <a:lvl9pPr lvl="8" algn="ctr" rtl="0">
              <a:spcBef>
                <a:spcPts val="0"/>
              </a:spcBef>
              <a:buClr>
                <a:schemeClr val="dk1"/>
              </a:buClr>
              <a:buSzPct val="100000"/>
              <a:buFont typeface="Arial"/>
              <a:buNone/>
              <a:defRPr sz="4800" b="1" i="0" u="none" strike="noStrike" cap="none">
                <a:solidFill>
                  <a:schemeClr val="dk1"/>
                </a:solidFill>
                <a:latin typeface="Arial"/>
                <a:ea typeface="Arial"/>
                <a:cs typeface="Arial"/>
                <a:sym typeface="Arial"/>
              </a:defRPr>
            </a:lvl9pPr>
          </a:lstStyle>
          <a:p>
            <a:endParaRPr/>
          </a:p>
        </p:txBody>
      </p:sp>
      <p:sp>
        <p:nvSpPr>
          <p:cNvPr id="10" name="Shape 10"/>
          <p:cNvSpPr txBox="1">
            <a:spLocks noGrp="1"/>
          </p:cNvSpPr>
          <p:nvPr>
            <p:ph type="subTitle" idx="1"/>
          </p:nvPr>
        </p:nvSpPr>
        <p:spPr>
          <a:xfrm>
            <a:off x="685800" y="3786737"/>
            <a:ext cx="7772400" cy="1046317"/>
          </a:xfrm>
          <a:prstGeom prst="rect">
            <a:avLst/>
          </a:prstGeom>
          <a:noFill/>
          <a:ln>
            <a:noFill/>
          </a:ln>
        </p:spPr>
        <p:txBody>
          <a:bodyPr lIns="91425" tIns="91425" rIns="91425" bIns="91425" anchor="t" anchorCtr="0"/>
          <a:lstStyle>
            <a:lvl1pPr lvl="0" algn="ctr" rtl="0">
              <a:lnSpc>
                <a:spcPct val="100000"/>
              </a:lnSpc>
              <a:spcBef>
                <a:spcPts val="0"/>
              </a:spcBef>
              <a:spcAft>
                <a:spcPts val="0"/>
              </a:spcAft>
              <a:buClr>
                <a:schemeClr val="dk2"/>
              </a:buClr>
              <a:buSzPct val="100000"/>
              <a:buFont typeface="Arial"/>
              <a:buNone/>
              <a:defRPr sz="3000" b="0" i="0" u="none" strike="noStrike" cap="none">
                <a:solidFill>
                  <a:schemeClr val="dk2"/>
                </a:solidFill>
                <a:latin typeface="Arial"/>
                <a:ea typeface="Arial"/>
                <a:cs typeface="Arial"/>
                <a:sym typeface="Arial"/>
              </a:defRPr>
            </a:lvl1pPr>
            <a:lvl2pPr lvl="1" algn="ctr" rtl="0">
              <a:lnSpc>
                <a:spcPct val="100000"/>
              </a:lnSpc>
              <a:spcBef>
                <a:spcPts val="0"/>
              </a:spcBef>
              <a:spcAft>
                <a:spcPts val="0"/>
              </a:spcAft>
              <a:buClr>
                <a:schemeClr val="dk2"/>
              </a:buClr>
              <a:buSzPct val="100000"/>
              <a:buFont typeface="Arial"/>
              <a:buNone/>
              <a:defRPr sz="3000" b="0" i="0" u="none" strike="noStrike" cap="none">
                <a:solidFill>
                  <a:schemeClr val="dk2"/>
                </a:solidFill>
                <a:latin typeface="Arial"/>
                <a:ea typeface="Arial"/>
                <a:cs typeface="Arial"/>
                <a:sym typeface="Arial"/>
              </a:defRPr>
            </a:lvl2pPr>
            <a:lvl3pPr lvl="2" algn="ctr" rtl="0">
              <a:lnSpc>
                <a:spcPct val="100000"/>
              </a:lnSpc>
              <a:spcBef>
                <a:spcPts val="0"/>
              </a:spcBef>
              <a:spcAft>
                <a:spcPts val="0"/>
              </a:spcAft>
              <a:buClr>
                <a:schemeClr val="dk2"/>
              </a:buClr>
              <a:buSzPct val="100000"/>
              <a:buFont typeface="Arial"/>
              <a:buNone/>
              <a:defRPr sz="3000" b="0" i="0" u="none" strike="noStrike" cap="none">
                <a:solidFill>
                  <a:schemeClr val="dk2"/>
                </a:solidFill>
                <a:latin typeface="Arial"/>
                <a:ea typeface="Arial"/>
                <a:cs typeface="Arial"/>
                <a:sym typeface="Arial"/>
              </a:defRPr>
            </a:lvl3pPr>
            <a:lvl4pPr lvl="3" algn="ctr" rtl="0">
              <a:lnSpc>
                <a:spcPct val="100000"/>
              </a:lnSpc>
              <a:spcBef>
                <a:spcPts val="0"/>
              </a:spcBef>
              <a:spcAft>
                <a:spcPts val="0"/>
              </a:spcAft>
              <a:buClr>
                <a:schemeClr val="dk2"/>
              </a:buClr>
              <a:buSzPct val="100000"/>
              <a:buFont typeface="Arial"/>
              <a:buNone/>
              <a:defRPr sz="3000" b="0" i="0" u="none" strike="noStrike" cap="none">
                <a:solidFill>
                  <a:schemeClr val="dk2"/>
                </a:solidFill>
                <a:latin typeface="Arial"/>
                <a:ea typeface="Arial"/>
                <a:cs typeface="Arial"/>
                <a:sym typeface="Arial"/>
              </a:defRPr>
            </a:lvl4pPr>
            <a:lvl5pPr lvl="4" algn="ctr" rtl="0">
              <a:lnSpc>
                <a:spcPct val="100000"/>
              </a:lnSpc>
              <a:spcBef>
                <a:spcPts val="0"/>
              </a:spcBef>
              <a:spcAft>
                <a:spcPts val="0"/>
              </a:spcAft>
              <a:buClr>
                <a:schemeClr val="dk2"/>
              </a:buClr>
              <a:buSzPct val="100000"/>
              <a:buFont typeface="Arial"/>
              <a:buNone/>
              <a:defRPr sz="3000" b="0" i="0" u="none" strike="noStrike" cap="none">
                <a:solidFill>
                  <a:schemeClr val="dk2"/>
                </a:solidFill>
                <a:latin typeface="Arial"/>
                <a:ea typeface="Arial"/>
                <a:cs typeface="Arial"/>
                <a:sym typeface="Arial"/>
              </a:defRPr>
            </a:lvl5pPr>
            <a:lvl6pPr lvl="5" algn="ctr" rtl="0">
              <a:lnSpc>
                <a:spcPct val="100000"/>
              </a:lnSpc>
              <a:spcBef>
                <a:spcPts val="0"/>
              </a:spcBef>
              <a:spcAft>
                <a:spcPts val="0"/>
              </a:spcAft>
              <a:buClr>
                <a:schemeClr val="dk2"/>
              </a:buClr>
              <a:buSzPct val="100000"/>
              <a:buFont typeface="Arial"/>
              <a:buNone/>
              <a:defRPr sz="3000" b="0" i="0" u="none" strike="noStrike" cap="none">
                <a:solidFill>
                  <a:schemeClr val="dk2"/>
                </a:solidFill>
                <a:latin typeface="Arial"/>
                <a:ea typeface="Arial"/>
                <a:cs typeface="Arial"/>
                <a:sym typeface="Arial"/>
              </a:defRPr>
            </a:lvl6pPr>
            <a:lvl7pPr lvl="6" algn="ctr" rtl="0">
              <a:lnSpc>
                <a:spcPct val="100000"/>
              </a:lnSpc>
              <a:spcBef>
                <a:spcPts val="0"/>
              </a:spcBef>
              <a:spcAft>
                <a:spcPts val="0"/>
              </a:spcAft>
              <a:buClr>
                <a:schemeClr val="dk2"/>
              </a:buClr>
              <a:buSzPct val="100000"/>
              <a:buFont typeface="Arial"/>
              <a:buNone/>
              <a:defRPr sz="3000" b="0" i="0" u="none" strike="noStrike" cap="none">
                <a:solidFill>
                  <a:schemeClr val="dk2"/>
                </a:solidFill>
                <a:latin typeface="Arial"/>
                <a:ea typeface="Arial"/>
                <a:cs typeface="Arial"/>
                <a:sym typeface="Arial"/>
              </a:defRPr>
            </a:lvl7pPr>
            <a:lvl8pPr lvl="7" algn="ctr" rtl="0">
              <a:lnSpc>
                <a:spcPct val="100000"/>
              </a:lnSpc>
              <a:spcBef>
                <a:spcPts val="0"/>
              </a:spcBef>
              <a:spcAft>
                <a:spcPts val="0"/>
              </a:spcAft>
              <a:buClr>
                <a:schemeClr val="dk2"/>
              </a:buClr>
              <a:buSzPct val="100000"/>
              <a:buFont typeface="Arial"/>
              <a:buNone/>
              <a:defRPr sz="3000" b="0" i="0" u="none" strike="noStrike" cap="none">
                <a:solidFill>
                  <a:schemeClr val="dk2"/>
                </a:solidFill>
                <a:latin typeface="Arial"/>
                <a:ea typeface="Arial"/>
                <a:cs typeface="Arial"/>
                <a:sym typeface="Arial"/>
              </a:defRPr>
            </a:lvl8pPr>
            <a:lvl9pPr lvl="8" algn="ctr" rtl="0">
              <a:lnSpc>
                <a:spcPct val="100000"/>
              </a:lnSpc>
              <a:spcBef>
                <a:spcPts val="0"/>
              </a:spcBef>
              <a:spcAft>
                <a:spcPts val="0"/>
              </a:spcAft>
              <a:buClr>
                <a:schemeClr val="dk2"/>
              </a:buClr>
              <a:buSzPct val="100000"/>
              <a:buFont typeface="Arial"/>
              <a:buNone/>
              <a:defRPr sz="3000" b="0" i="0" u="none" strike="noStrike" cap="none">
                <a:solidFill>
                  <a:schemeClr val="dk2"/>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lvl="0" algn="l" rtl="0">
              <a:spcBef>
                <a:spcPts val="0"/>
              </a:spcBef>
              <a:buSzPct val="100000"/>
              <a:buFont typeface="Arial"/>
              <a:buNone/>
              <a:defRPr sz="3600" b="1">
                <a:solidFill>
                  <a:schemeClr val="dk1"/>
                </a:solidFill>
                <a:latin typeface="Arial"/>
                <a:ea typeface="Arial"/>
                <a:cs typeface="Arial"/>
                <a:sym typeface="Arial"/>
              </a:defRPr>
            </a:lvl1pPr>
            <a:lvl2pPr lvl="1" algn="l" rtl="0">
              <a:spcBef>
                <a:spcPts val="0"/>
              </a:spcBef>
              <a:buSzPct val="100000"/>
              <a:buFont typeface="Arial"/>
              <a:buNone/>
              <a:defRPr sz="3600" b="1">
                <a:solidFill>
                  <a:schemeClr val="dk1"/>
                </a:solidFill>
                <a:latin typeface="Arial"/>
                <a:ea typeface="Arial"/>
                <a:cs typeface="Arial"/>
                <a:sym typeface="Arial"/>
              </a:defRPr>
            </a:lvl2pPr>
            <a:lvl3pPr lvl="2" algn="l" rtl="0">
              <a:spcBef>
                <a:spcPts val="0"/>
              </a:spcBef>
              <a:buSzPct val="100000"/>
              <a:buFont typeface="Arial"/>
              <a:buNone/>
              <a:defRPr sz="3600" b="1">
                <a:solidFill>
                  <a:schemeClr val="dk1"/>
                </a:solidFill>
                <a:latin typeface="Arial"/>
                <a:ea typeface="Arial"/>
                <a:cs typeface="Arial"/>
                <a:sym typeface="Arial"/>
              </a:defRPr>
            </a:lvl3pPr>
            <a:lvl4pPr lvl="3" algn="l" rtl="0">
              <a:spcBef>
                <a:spcPts val="0"/>
              </a:spcBef>
              <a:buSzPct val="100000"/>
              <a:buFont typeface="Arial"/>
              <a:buNone/>
              <a:defRPr sz="3600" b="1">
                <a:solidFill>
                  <a:schemeClr val="dk1"/>
                </a:solidFill>
                <a:latin typeface="Arial"/>
                <a:ea typeface="Arial"/>
                <a:cs typeface="Arial"/>
                <a:sym typeface="Arial"/>
              </a:defRPr>
            </a:lvl4pPr>
            <a:lvl5pPr lvl="4" algn="l" rtl="0">
              <a:spcBef>
                <a:spcPts val="0"/>
              </a:spcBef>
              <a:buSzPct val="100000"/>
              <a:buFont typeface="Arial"/>
              <a:buNone/>
              <a:defRPr sz="3600" b="1">
                <a:solidFill>
                  <a:schemeClr val="dk1"/>
                </a:solidFill>
                <a:latin typeface="Arial"/>
                <a:ea typeface="Arial"/>
                <a:cs typeface="Arial"/>
                <a:sym typeface="Arial"/>
              </a:defRPr>
            </a:lvl5pPr>
            <a:lvl6pPr lvl="5" algn="l" rtl="0">
              <a:spcBef>
                <a:spcPts val="0"/>
              </a:spcBef>
              <a:buSzPct val="100000"/>
              <a:buFont typeface="Arial"/>
              <a:buNone/>
              <a:defRPr sz="3600" b="1">
                <a:solidFill>
                  <a:schemeClr val="dk1"/>
                </a:solidFill>
                <a:latin typeface="Arial"/>
                <a:ea typeface="Arial"/>
                <a:cs typeface="Arial"/>
                <a:sym typeface="Arial"/>
              </a:defRPr>
            </a:lvl6pPr>
            <a:lvl7pPr lvl="6" algn="l" rtl="0">
              <a:spcBef>
                <a:spcPts val="0"/>
              </a:spcBef>
              <a:buSzPct val="100000"/>
              <a:buFont typeface="Arial"/>
              <a:buNone/>
              <a:defRPr sz="3600" b="1">
                <a:solidFill>
                  <a:schemeClr val="dk1"/>
                </a:solidFill>
                <a:latin typeface="Arial"/>
                <a:ea typeface="Arial"/>
                <a:cs typeface="Arial"/>
                <a:sym typeface="Arial"/>
              </a:defRPr>
            </a:lvl7pPr>
            <a:lvl8pPr lvl="7" algn="l" rtl="0">
              <a:spcBef>
                <a:spcPts val="0"/>
              </a:spcBef>
              <a:buSzPct val="100000"/>
              <a:buFont typeface="Arial"/>
              <a:buNone/>
              <a:defRPr sz="3600" b="1">
                <a:solidFill>
                  <a:schemeClr val="dk1"/>
                </a:solidFill>
                <a:latin typeface="Arial"/>
                <a:ea typeface="Arial"/>
                <a:cs typeface="Arial"/>
                <a:sym typeface="Arial"/>
              </a:defRPr>
            </a:lvl8pPr>
            <a:lvl9pPr lvl="8"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aption">
    <p:spTree>
      <p:nvGrpSpPr>
        <p:cNvPr id="1" name="Shape 38"/>
        <p:cNvGrpSpPr/>
        <p:nvPr/>
      </p:nvGrpSpPr>
      <p:grpSpPr>
        <a:xfrm>
          <a:off x="0" y="0"/>
          <a:ext cx="0" cy="0"/>
          <a:chOff x="0" y="0"/>
          <a:chExt cx="0" cy="0"/>
        </a:xfrm>
      </p:grpSpPr>
      <p:sp>
        <p:nvSpPr>
          <p:cNvPr id="39" name="Shape 39"/>
          <p:cNvSpPr txBox="1">
            <a:spLocks noGrp="1"/>
          </p:cNvSpPr>
          <p:nvPr>
            <p:ph type="body" idx="1"/>
          </p:nvPr>
        </p:nvSpPr>
        <p:spPr>
          <a:xfrm>
            <a:off x="457200" y="5875078"/>
            <a:ext cx="8229600" cy="692700"/>
          </a:xfrm>
          <a:prstGeom prst="rect">
            <a:avLst/>
          </a:prstGeom>
          <a:noFill/>
          <a:ln>
            <a:noFill/>
          </a:ln>
        </p:spPr>
        <p:txBody>
          <a:bodyPr lIns="91425" tIns="91425" rIns="91425" bIns="91425" anchor="t" anchorCtr="0"/>
          <a:lstStyle>
            <a:lvl1pPr lvl="0" algn="ctr" rtl="0">
              <a:lnSpc>
                <a:spcPct val="100000"/>
              </a:lnSpc>
              <a:spcBef>
                <a:spcPts val="360"/>
              </a:spcBef>
              <a:spcAft>
                <a:spcPts val="0"/>
              </a:spcAft>
              <a:buClr>
                <a:schemeClr val="dk1"/>
              </a:buClr>
              <a:buSzPct val="100000"/>
              <a:buFont typeface="Arial"/>
              <a:buChar char="●"/>
              <a:defRPr sz="1800">
                <a:solidFill>
                  <a:schemeClr val="dk1"/>
                </a:solidFill>
              </a:defRPr>
            </a:lvl1pPr>
            <a:lvl2pPr lvl="1" algn="ctr" rtl="0">
              <a:lnSpc>
                <a:spcPct val="100000"/>
              </a:lnSpc>
              <a:spcBef>
                <a:spcPts val="360"/>
              </a:spcBef>
              <a:spcAft>
                <a:spcPts val="0"/>
              </a:spcAft>
              <a:buClr>
                <a:schemeClr val="dk1"/>
              </a:buClr>
              <a:buSzPct val="100000"/>
              <a:buFont typeface="Courier New"/>
              <a:buChar char="o"/>
              <a:defRPr sz="1800">
                <a:solidFill>
                  <a:schemeClr val="dk1"/>
                </a:solidFill>
              </a:defRPr>
            </a:lvl2pPr>
            <a:lvl3pPr lvl="2" algn="ctr" rtl="0">
              <a:lnSpc>
                <a:spcPct val="100000"/>
              </a:lnSpc>
              <a:spcBef>
                <a:spcPts val="360"/>
              </a:spcBef>
              <a:spcAft>
                <a:spcPts val="0"/>
              </a:spcAft>
              <a:buClr>
                <a:schemeClr val="dk1"/>
              </a:buClr>
              <a:buSzPct val="100000"/>
              <a:buFont typeface="Wingdings"/>
              <a:buChar char="§"/>
              <a:defRPr sz="1800">
                <a:solidFill>
                  <a:schemeClr val="dk1"/>
                </a:solidFill>
              </a:defRPr>
            </a:lvl3pPr>
            <a:lvl4pPr lvl="3" algn="ctr" rtl="0">
              <a:lnSpc>
                <a:spcPct val="100000"/>
              </a:lnSpc>
              <a:spcBef>
                <a:spcPts val="360"/>
              </a:spcBef>
              <a:spcAft>
                <a:spcPts val="0"/>
              </a:spcAft>
              <a:buClr>
                <a:schemeClr val="dk1"/>
              </a:buClr>
              <a:buSzPct val="100000"/>
              <a:buFont typeface="Arial"/>
              <a:buChar char="●"/>
              <a:defRPr sz="1800">
                <a:solidFill>
                  <a:schemeClr val="dk1"/>
                </a:solidFill>
              </a:defRPr>
            </a:lvl4pPr>
            <a:lvl5pPr lvl="4" algn="ctr" rtl="0">
              <a:lnSpc>
                <a:spcPct val="100000"/>
              </a:lnSpc>
              <a:spcBef>
                <a:spcPts val="360"/>
              </a:spcBef>
              <a:spcAft>
                <a:spcPts val="0"/>
              </a:spcAft>
              <a:buClr>
                <a:schemeClr val="dk1"/>
              </a:buClr>
              <a:buSzPct val="100000"/>
              <a:buFont typeface="Courier New"/>
              <a:buChar char="o"/>
              <a:defRPr sz="1800">
                <a:solidFill>
                  <a:schemeClr val="dk1"/>
                </a:solidFill>
              </a:defRPr>
            </a:lvl5pPr>
            <a:lvl6pPr lvl="5" algn="ctr" rtl="0">
              <a:lnSpc>
                <a:spcPct val="100000"/>
              </a:lnSpc>
              <a:spcBef>
                <a:spcPts val="360"/>
              </a:spcBef>
              <a:spcAft>
                <a:spcPts val="0"/>
              </a:spcAft>
              <a:buClr>
                <a:schemeClr val="dk1"/>
              </a:buClr>
              <a:buSzPct val="100000"/>
              <a:buFont typeface="Wingdings"/>
              <a:buChar char="§"/>
              <a:defRPr sz="1800">
                <a:solidFill>
                  <a:schemeClr val="dk1"/>
                </a:solidFill>
              </a:defRPr>
            </a:lvl6pPr>
            <a:lvl7pPr lvl="6" algn="ctr" rtl="0">
              <a:lnSpc>
                <a:spcPct val="100000"/>
              </a:lnSpc>
              <a:spcBef>
                <a:spcPts val="360"/>
              </a:spcBef>
              <a:spcAft>
                <a:spcPts val="0"/>
              </a:spcAft>
              <a:buClr>
                <a:schemeClr val="dk1"/>
              </a:buClr>
              <a:buSzPct val="100000"/>
              <a:buFont typeface="Arial"/>
              <a:buChar char="●"/>
              <a:defRPr sz="1800">
                <a:solidFill>
                  <a:schemeClr val="dk1"/>
                </a:solidFill>
              </a:defRPr>
            </a:lvl7pPr>
            <a:lvl8pPr lvl="7" algn="ctr" rtl="0">
              <a:lnSpc>
                <a:spcPct val="100000"/>
              </a:lnSpc>
              <a:spcBef>
                <a:spcPts val="360"/>
              </a:spcBef>
              <a:spcAft>
                <a:spcPts val="0"/>
              </a:spcAft>
              <a:buClr>
                <a:schemeClr val="dk1"/>
              </a:buClr>
              <a:buSzPct val="100000"/>
              <a:buFont typeface="Courier New"/>
              <a:buChar char="o"/>
              <a:defRPr sz="1800">
                <a:solidFill>
                  <a:schemeClr val="dk1"/>
                </a:solidFill>
              </a:defRPr>
            </a:lvl8pPr>
            <a:lvl9pPr lvl="8" algn="ctr" rtl="0">
              <a:lnSpc>
                <a:spcPct val="100000"/>
              </a:lnSpc>
              <a:spcBef>
                <a:spcPts val="360"/>
              </a:spcBef>
              <a:spcAft>
                <a:spcPts val="0"/>
              </a:spcAft>
              <a:buClr>
                <a:schemeClr val="dk1"/>
              </a:buClr>
              <a:buSzPct val="100000"/>
              <a:buFont typeface="Wingdings"/>
              <a:buChar char="§"/>
              <a:defRPr sz="1800">
                <a:solidFill>
                  <a:schemeClr val="dk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lvl="0" algn="l" rtl="0">
              <a:spcBef>
                <a:spcPts val="0"/>
              </a:spcBef>
              <a:buSzPct val="100000"/>
              <a:buFont typeface="Arial"/>
              <a:buNone/>
              <a:defRPr sz="3600" b="1">
                <a:solidFill>
                  <a:schemeClr val="dk1"/>
                </a:solidFill>
                <a:latin typeface="Arial"/>
                <a:ea typeface="Arial"/>
                <a:cs typeface="Arial"/>
                <a:sym typeface="Arial"/>
              </a:defRPr>
            </a:lvl1pPr>
            <a:lvl2pPr lvl="1" algn="l" rtl="0">
              <a:spcBef>
                <a:spcPts val="0"/>
              </a:spcBef>
              <a:buSzPct val="100000"/>
              <a:buFont typeface="Arial"/>
              <a:buNone/>
              <a:defRPr sz="3600" b="1">
                <a:solidFill>
                  <a:schemeClr val="dk1"/>
                </a:solidFill>
                <a:latin typeface="Arial"/>
                <a:ea typeface="Arial"/>
                <a:cs typeface="Arial"/>
                <a:sym typeface="Arial"/>
              </a:defRPr>
            </a:lvl2pPr>
            <a:lvl3pPr lvl="2" algn="l" rtl="0">
              <a:spcBef>
                <a:spcPts val="0"/>
              </a:spcBef>
              <a:buSzPct val="100000"/>
              <a:buFont typeface="Arial"/>
              <a:buNone/>
              <a:defRPr sz="3600" b="1">
                <a:solidFill>
                  <a:schemeClr val="dk1"/>
                </a:solidFill>
                <a:latin typeface="Arial"/>
                <a:ea typeface="Arial"/>
                <a:cs typeface="Arial"/>
                <a:sym typeface="Arial"/>
              </a:defRPr>
            </a:lvl3pPr>
            <a:lvl4pPr lvl="3" algn="l" rtl="0">
              <a:spcBef>
                <a:spcPts val="0"/>
              </a:spcBef>
              <a:buSzPct val="100000"/>
              <a:buFont typeface="Arial"/>
              <a:buNone/>
              <a:defRPr sz="3600" b="1">
                <a:solidFill>
                  <a:schemeClr val="dk1"/>
                </a:solidFill>
                <a:latin typeface="Arial"/>
                <a:ea typeface="Arial"/>
                <a:cs typeface="Arial"/>
                <a:sym typeface="Arial"/>
              </a:defRPr>
            </a:lvl4pPr>
            <a:lvl5pPr lvl="4" algn="l" rtl="0">
              <a:spcBef>
                <a:spcPts val="0"/>
              </a:spcBef>
              <a:buSzPct val="100000"/>
              <a:buFont typeface="Arial"/>
              <a:buNone/>
              <a:defRPr sz="3600" b="1">
                <a:solidFill>
                  <a:schemeClr val="dk1"/>
                </a:solidFill>
                <a:latin typeface="Arial"/>
                <a:ea typeface="Arial"/>
                <a:cs typeface="Arial"/>
                <a:sym typeface="Arial"/>
              </a:defRPr>
            </a:lvl5pPr>
            <a:lvl6pPr lvl="5" algn="l" rtl="0">
              <a:spcBef>
                <a:spcPts val="0"/>
              </a:spcBef>
              <a:buSzPct val="100000"/>
              <a:buFont typeface="Arial"/>
              <a:buNone/>
              <a:defRPr sz="3600" b="1">
                <a:solidFill>
                  <a:schemeClr val="dk1"/>
                </a:solidFill>
                <a:latin typeface="Arial"/>
                <a:ea typeface="Arial"/>
                <a:cs typeface="Arial"/>
                <a:sym typeface="Arial"/>
              </a:defRPr>
            </a:lvl6pPr>
            <a:lvl7pPr lvl="6" algn="l" rtl="0">
              <a:spcBef>
                <a:spcPts val="0"/>
              </a:spcBef>
              <a:buSzPct val="100000"/>
              <a:buFont typeface="Arial"/>
              <a:buNone/>
              <a:defRPr sz="3600" b="1">
                <a:solidFill>
                  <a:schemeClr val="dk1"/>
                </a:solidFill>
                <a:latin typeface="Arial"/>
                <a:ea typeface="Arial"/>
                <a:cs typeface="Arial"/>
                <a:sym typeface="Arial"/>
              </a:defRPr>
            </a:lvl7pPr>
            <a:lvl8pPr lvl="7" algn="l" rtl="0">
              <a:spcBef>
                <a:spcPts val="0"/>
              </a:spcBef>
              <a:buSzPct val="100000"/>
              <a:buFont typeface="Arial"/>
              <a:buNone/>
              <a:defRPr sz="3600" b="1">
                <a:solidFill>
                  <a:schemeClr val="dk1"/>
                </a:solidFill>
                <a:latin typeface="Arial"/>
                <a:ea typeface="Arial"/>
                <a:cs typeface="Arial"/>
                <a:sym typeface="Arial"/>
              </a:defRPr>
            </a:lvl8pPr>
            <a:lvl9pPr lvl="8"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
        <p:nvSpPr>
          <p:cNvPr id="13" name="Shape 13"/>
          <p:cNvSpPr txBox="1">
            <a:spLocks noGrp="1"/>
          </p:cNvSpPr>
          <p:nvPr>
            <p:ph type="body" idx="1"/>
          </p:nvPr>
        </p:nvSpPr>
        <p:spPr>
          <a:xfrm>
            <a:off x="457200" y="1600200"/>
            <a:ext cx="8229600" cy="4967574"/>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lvl="0" algn="l" rtl="0">
              <a:spcBef>
                <a:spcPts val="0"/>
              </a:spcBef>
              <a:buSzPct val="100000"/>
              <a:buFont typeface="Arial"/>
              <a:buNone/>
              <a:defRPr sz="3600" b="1">
                <a:solidFill>
                  <a:schemeClr val="dk1"/>
                </a:solidFill>
                <a:latin typeface="Arial"/>
                <a:ea typeface="Arial"/>
                <a:cs typeface="Arial"/>
                <a:sym typeface="Arial"/>
              </a:defRPr>
            </a:lvl1pPr>
            <a:lvl2pPr lvl="1" algn="l" rtl="0">
              <a:spcBef>
                <a:spcPts val="0"/>
              </a:spcBef>
              <a:buSzPct val="100000"/>
              <a:buFont typeface="Arial"/>
              <a:buNone/>
              <a:defRPr sz="3600" b="1">
                <a:solidFill>
                  <a:schemeClr val="dk1"/>
                </a:solidFill>
                <a:latin typeface="Arial"/>
                <a:ea typeface="Arial"/>
                <a:cs typeface="Arial"/>
                <a:sym typeface="Arial"/>
              </a:defRPr>
            </a:lvl2pPr>
            <a:lvl3pPr lvl="2" algn="l" rtl="0">
              <a:spcBef>
                <a:spcPts val="0"/>
              </a:spcBef>
              <a:buSzPct val="100000"/>
              <a:buFont typeface="Arial"/>
              <a:buNone/>
              <a:defRPr sz="3600" b="1">
                <a:solidFill>
                  <a:schemeClr val="dk1"/>
                </a:solidFill>
                <a:latin typeface="Arial"/>
                <a:ea typeface="Arial"/>
                <a:cs typeface="Arial"/>
                <a:sym typeface="Arial"/>
              </a:defRPr>
            </a:lvl3pPr>
            <a:lvl4pPr lvl="3" algn="l" rtl="0">
              <a:spcBef>
                <a:spcPts val="0"/>
              </a:spcBef>
              <a:buSzPct val="100000"/>
              <a:buFont typeface="Arial"/>
              <a:buNone/>
              <a:defRPr sz="3600" b="1">
                <a:solidFill>
                  <a:schemeClr val="dk1"/>
                </a:solidFill>
                <a:latin typeface="Arial"/>
                <a:ea typeface="Arial"/>
                <a:cs typeface="Arial"/>
                <a:sym typeface="Arial"/>
              </a:defRPr>
            </a:lvl4pPr>
            <a:lvl5pPr lvl="4" algn="l" rtl="0">
              <a:spcBef>
                <a:spcPts val="0"/>
              </a:spcBef>
              <a:buSzPct val="100000"/>
              <a:buFont typeface="Arial"/>
              <a:buNone/>
              <a:defRPr sz="3600" b="1">
                <a:solidFill>
                  <a:schemeClr val="dk1"/>
                </a:solidFill>
                <a:latin typeface="Arial"/>
                <a:ea typeface="Arial"/>
                <a:cs typeface="Arial"/>
                <a:sym typeface="Arial"/>
              </a:defRPr>
            </a:lvl5pPr>
            <a:lvl6pPr lvl="5" algn="l" rtl="0">
              <a:spcBef>
                <a:spcPts val="0"/>
              </a:spcBef>
              <a:buSzPct val="100000"/>
              <a:buFont typeface="Arial"/>
              <a:buNone/>
              <a:defRPr sz="3600" b="1">
                <a:solidFill>
                  <a:schemeClr val="dk1"/>
                </a:solidFill>
                <a:latin typeface="Arial"/>
                <a:ea typeface="Arial"/>
                <a:cs typeface="Arial"/>
                <a:sym typeface="Arial"/>
              </a:defRPr>
            </a:lvl6pPr>
            <a:lvl7pPr lvl="6" algn="l" rtl="0">
              <a:spcBef>
                <a:spcPts val="0"/>
              </a:spcBef>
              <a:buSzPct val="100000"/>
              <a:buFont typeface="Arial"/>
              <a:buNone/>
              <a:defRPr sz="3600" b="1">
                <a:solidFill>
                  <a:schemeClr val="dk1"/>
                </a:solidFill>
                <a:latin typeface="Arial"/>
                <a:ea typeface="Arial"/>
                <a:cs typeface="Arial"/>
                <a:sym typeface="Arial"/>
              </a:defRPr>
            </a:lvl7pPr>
            <a:lvl8pPr lvl="7" algn="l" rtl="0">
              <a:spcBef>
                <a:spcPts val="0"/>
              </a:spcBef>
              <a:buSzPct val="100000"/>
              <a:buFont typeface="Arial"/>
              <a:buNone/>
              <a:defRPr sz="3600" b="1">
                <a:solidFill>
                  <a:schemeClr val="dk1"/>
                </a:solidFill>
                <a:latin typeface="Arial"/>
                <a:ea typeface="Arial"/>
                <a:cs typeface="Arial"/>
                <a:sym typeface="Arial"/>
              </a:defRPr>
            </a:lvl8pPr>
            <a:lvl9pPr lvl="8"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
        <p:nvSpPr>
          <p:cNvPr id="16" name="Shape 16"/>
          <p:cNvSpPr txBox="1">
            <a:spLocks noGrp="1"/>
          </p:cNvSpPr>
          <p:nvPr>
            <p:ph type="body" idx="1"/>
          </p:nvPr>
        </p:nvSpPr>
        <p:spPr>
          <a:xfrm>
            <a:off x="457200" y="1600200"/>
            <a:ext cx="3994525" cy="4967574"/>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17" name="Shape 17"/>
          <p:cNvSpPr txBox="1">
            <a:spLocks noGrp="1"/>
          </p:cNvSpPr>
          <p:nvPr>
            <p:ph type="body" idx="2"/>
          </p:nvPr>
        </p:nvSpPr>
        <p:spPr>
          <a:xfrm>
            <a:off x="4692273" y="1600200"/>
            <a:ext cx="3994525" cy="4967574"/>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lvl="0" algn="l" rtl="0">
              <a:spcBef>
                <a:spcPts val="0"/>
              </a:spcBef>
              <a:buSzPct val="100000"/>
              <a:buFont typeface="Arial"/>
              <a:buNone/>
              <a:defRPr sz="3600" b="1">
                <a:solidFill>
                  <a:schemeClr val="dk1"/>
                </a:solidFill>
                <a:latin typeface="Arial"/>
                <a:ea typeface="Arial"/>
                <a:cs typeface="Arial"/>
                <a:sym typeface="Arial"/>
              </a:defRPr>
            </a:lvl1pPr>
            <a:lvl2pPr lvl="1" algn="l" rtl="0">
              <a:spcBef>
                <a:spcPts val="0"/>
              </a:spcBef>
              <a:buSzPct val="100000"/>
              <a:buFont typeface="Arial"/>
              <a:buNone/>
              <a:defRPr sz="3600" b="1">
                <a:solidFill>
                  <a:schemeClr val="dk1"/>
                </a:solidFill>
                <a:latin typeface="Arial"/>
                <a:ea typeface="Arial"/>
                <a:cs typeface="Arial"/>
                <a:sym typeface="Arial"/>
              </a:defRPr>
            </a:lvl2pPr>
            <a:lvl3pPr lvl="2" algn="l" rtl="0">
              <a:spcBef>
                <a:spcPts val="0"/>
              </a:spcBef>
              <a:buSzPct val="100000"/>
              <a:buFont typeface="Arial"/>
              <a:buNone/>
              <a:defRPr sz="3600" b="1">
                <a:solidFill>
                  <a:schemeClr val="dk1"/>
                </a:solidFill>
                <a:latin typeface="Arial"/>
                <a:ea typeface="Arial"/>
                <a:cs typeface="Arial"/>
                <a:sym typeface="Arial"/>
              </a:defRPr>
            </a:lvl3pPr>
            <a:lvl4pPr lvl="3" algn="l" rtl="0">
              <a:spcBef>
                <a:spcPts val="0"/>
              </a:spcBef>
              <a:buSzPct val="100000"/>
              <a:buFont typeface="Arial"/>
              <a:buNone/>
              <a:defRPr sz="3600" b="1">
                <a:solidFill>
                  <a:schemeClr val="dk1"/>
                </a:solidFill>
                <a:latin typeface="Arial"/>
                <a:ea typeface="Arial"/>
                <a:cs typeface="Arial"/>
                <a:sym typeface="Arial"/>
              </a:defRPr>
            </a:lvl4pPr>
            <a:lvl5pPr lvl="4" algn="l" rtl="0">
              <a:spcBef>
                <a:spcPts val="0"/>
              </a:spcBef>
              <a:buSzPct val="100000"/>
              <a:buFont typeface="Arial"/>
              <a:buNone/>
              <a:defRPr sz="3600" b="1">
                <a:solidFill>
                  <a:schemeClr val="dk1"/>
                </a:solidFill>
                <a:latin typeface="Arial"/>
                <a:ea typeface="Arial"/>
                <a:cs typeface="Arial"/>
                <a:sym typeface="Arial"/>
              </a:defRPr>
            </a:lvl5pPr>
            <a:lvl6pPr lvl="5" algn="l" rtl="0">
              <a:spcBef>
                <a:spcPts val="0"/>
              </a:spcBef>
              <a:buSzPct val="100000"/>
              <a:buFont typeface="Arial"/>
              <a:buNone/>
              <a:defRPr sz="3600" b="1">
                <a:solidFill>
                  <a:schemeClr val="dk1"/>
                </a:solidFill>
                <a:latin typeface="Arial"/>
                <a:ea typeface="Arial"/>
                <a:cs typeface="Arial"/>
                <a:sym typeface="Arial"/>
              </a:defRPr>
            </a:lvl6pPr>
            <a:lvl7pPr lvl="6" algn="l" rtl="0">
              <a:spcBef>
                <a:spcPts val="0"/>
              </a:spcBef>
              <a:buSzPct val="100000"/>
              <a:buFont typeface="Arial"/>
              <a:buNone/>
              <a:defRPr sz="3600" b="1">
                <a:solidFill>
                  <a:schemeClr val="dk1"/>
                </a:solidFill>
                <a:latin typeface="Arial"/>
                <a:ea typeface="Arial"/>
                <a:cs typeface="Arial"/>
                <a:sym typeface="Arial"/>
              </a:defRPr>
            </a:lvl7pPr>
            <a:lvl8pPr lvl="7" algn="l" rtl="0">
              <a:spcBef>
                <a:spcPts val="0"/>
              </a:spcBef>
              <a:buSzPct val="100000"/>
              <a:buFont typeface="Arial"/>
              <a:buNone/>
              <a:defRPr sz="3600" b="1">
                <a:solidFill>
                  <a:schemeClr val="dk1"/>
                </a:solidFill>
                <a:latin typeface="Arial"/>
                <a:ea typeface="Arial"/>
                <a:cs typeface="Arial"/>
                <a:sym typeface="Arial"/>
              </a:defRPr>
            </a:lvl8pPr>
            <a:lvl9pPr lvl="8"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aption">
    <p:spTree>
      <p:nvGrpSpPr>
        <p:cNvPr id="1" name="Shape 20"/>
        <p:cNvGrpSpPr/>
        <p:nvPr/>
      </p:nvGrpSpPr>
      <p:grpSpPr>
        <a:xfrm>
          <a:off x="0" y="0"/>
          <a:ext cx="0" cy="0"/>
          <a:chOff x="0" y="0"/>
          <a:chExt cx="0" cy="0"/>
        </a:xfrm>
      </p:grpSpPr>
      <p:sp>
        <p:nvSpPr>
          <p:cNvPr id="21" name="Shape 21"/>
          <p:cNvSpPr txBox="1">
            <a:spLocks noGrp="1"/>
          </p:cNvSpPr>
          <p:nvPr>
            <p:ph type="body" idx="1"/>
          </p:nvPr>
        </p:nvSpPr>
        <p:spPr>
          <a:xfrm>
            <a:off x="457200" y="5875078"/>
            <a:ext cx="8229600" cy="692693"/>
          </a:xfrm>
          <a:prstGeom prst="rect">
            <a:avLst/>
          </a:prstGeom>
          <a:noFill/>
          <a:ln>
            <a:noFill/>
          </a:ln>
        </p:spPr>
        <p:txBody>
          <a:bodyPr lIns="91425" tIns="91425" rIns="91425" bIns="91425" anchor="t" anchorCtr="0"/>
          <a:lstStyle>
            <a:lvl1pPr lvl="0" algn="ctr" rtl="0">
              <a:lnSpc>
                <a:spcPct val="100000"/>
              </a:lnSpc>
              <a:spcBef>
                <a:spcPts val="360"/>
              </a:spcBef>
              <a:spcAft>
                <a:spcPts val="0"/>
              </a:spcAft>
              <a:buClr>
                <a:schemeClr val="dk1"/>
              </a:buClr>
              <a:buSzPct val="100000"/>
              <a:buFont typeface="Arial"/>
              <a:buChar char="●"/>
              <a:defRPr sz="1800">
                <a:solidFill>
                  <a:schemeClr val="dk1"/>
                </a:solidFill>
              </a:defRPr>
            </a:lvl1pPr>
            <a:lvl2pPr lvl="1" algn="ctr" rtl="0">
              <a:lnSpc>
                <a:spcPct val="100000"/>
              </a:lnSpc>
              <a:spcBef>
                <a:spcPts val="360"/>
              </a:spcBef>
              <a:spcAft>
                <a:spcPts val="0"/>
              </a:spcAft>
              <a:buClr>
                <a:schemeClr val="dk1"/>
              </a:buClr>
              <a:buSzPct val="100000"/>
              <a:buFont typeface="Courier New"/>
              <a:buChar char="o"/>
              <a:defRPr sz="1800">
                <a:solidFill>
                  <a:schemeClr val="dk1"/>
                </a:solidFill>
              </a:defRPr>
            </a:lvl2pPr>
            <a:lvl3pPr lvl="2" algn="ctr" rtl="0">
              <a:lnSpc>
                <a:spcPct val="100000"/>
              </a:lnSpc>
              <a:spcBef>
                <a:spcPts val="360"/>
              </a:spcBef>
              <a:spcAft>
                <a:spcPts val="0"/>
              </a:spcAft>
              <a:buClr>
                <a:schemeClr val="dk1"/>
              </a:buClr>
              <a:buSzPct val="100000"/>
              <a:buFont typeface="Wingdings"/>
              <a:buChar char="§"/>
              <a:defRPr sz="1800">
                <a:solidFill>
                  <a:schemeClr val="dk1"/>
                </a:solidFill>
              </a:defRPr>
            </a:lvl3pPr>
            <a:lvl4pPr lvl="3" algn="ctr" rtl="0">
              <a:lnSpc>
                <a:spcPct val="100000"/>
              </a:lnSpc>
              <a:spcBef>
                <a:spcPts val="360"/>
              </a:spcBef>
              <a:spcAft>
                <a:spcPts val="0"/>
              </a:spcAft>
              <a:buClr>
                <a:schemeClr val="dk1"/>
              </a:buClr>
              <a:buSzPct val="100000"/>
              <a:buFont typeface="Arial"/>
              <a:buChar char="●"/>
              <a:defRPr sz="1800">
                <a:solidFill>
                  <a:schemeClr val="dk1"/>
                </a:solidFill>
              </a:defRPr>
            </a:lvl4pPr>
            <a:lvl5pPr lvl="4" algn="ctr" rtl="0">
              <a:lnSpc>
                <a:spcPct val="100000"/>
              </a:lnSpc>
              <a:spcBef>
                <a:spcPts val="360"/>
              </a:spcBef>
              <a:spcAft>
                <a:spcPts val="0"/>
              </a:spcAft>
              <a:buClr>
                <a:schemeClr val="dk1"/>
              </a:buClr>
              <a:buSzPct val="100000"/>
              <a:buFont typeface="Courier New"/>
              <a:buChar char="o"/>
              <a:defRPr sz="1800">
                <a:solidFill>
                  <a:schemeClr val="dk1"/>
                </a:solidFill>
              </a:defRPr>
            </a:lvl5pPr>
            <a:lvl6pPr lvl="5" algn="ctr" rtl="0">
              <a:lnSpc>
                <a:spcPct val="100000"/>
              </a:lnSpc>
              <a:spcBef>
                <a:spcPts val="360"/>
              </a:spcBef>
              <a:spcAft>
                <a:spcPts val="0"/>
              </a:spcAft>
              <a:buClr>
                <a:schemeClr val="dk1"/>
              </a:buClr>
              <a:buSzPct val="100000"/>
              <a:buFont typeface="Wingdings"/>
              <a:buChar char="§"/>
              <a:defRPr sz="1800">
                <a:solidFill>
                  <a:schemeClr val="dk1"/>
                </a:solidFill>
              </a:defRPr>
            </a:lvl6pPr>
            <a:lvl7pPr lvl="6" algn="ctr" rtl="0">
              <a:lnSpc>
                <a:spcPct val="100000"/>
              </a:lnSpc>
              <a:spcBef>
                <a:spcPts val="360"/>
              </a:spcBef>
              <a:spcAft>
                <a:spcPts val="0"/>
              </a:spcAft>
              <a:buClr>
                <a:schemeClr val="dk1"/>
              </a:buClr>
              <a:buSzPct val="100000"/>
              <a:buFont typeface="Arial"/>
              <a:buChar char="●"/>
              <a:defRPr sz="1800">
                <a:solidFill>
                  <a:schemeClr val="dk1"/>
                </a:solidFill>
              </a:defRPr>
            </a:lvl7pPr>
            <a:lvl8pPr lvl="7" algn="ctr" rtl="0">
              <a:lnSpc>
                <a:spcPct val="100000"/>
              </a:lnSpc>
              <a:spcBef>
                <a:spcPts val="360"/>
              </a:spcBef>
              <a:spcAft>
                <a:spcPts val="0"/>
              </a:spcAft>
              <a:buClr>
                <a:schemeClr val="dk1"/>
              </a:buClr>
              <a:buSzPct val="100000"/>
              <a:buFont typeface="Courier New"/>
              <a:buChar char="o"/>
              <a:defRPr sz="1800">
                <a:solidFill>
                  <a:schemeClr val="dk1"/>
                </a:solidFill>
              </a:defRPr>
            </a:lvl8pPr>
            <a:lvl9pPr lvl="8" algn="ctr" rtl="0">
              <a:lnSpc>
                <a:spcPct val="100000"/>
              </a:lnSpc>
              <a:spcBef>
                <a:spcPts val="360"/>
              </a:spcBef>
              <a:spcAft>
                <a:spcPts val="0"/>
              </a:spcAft>
              <a:buClr>
                <a:schemeClr val="dk1"/>
              </a:buClr>
              <a:buSzPct val="100000"/>
              <a:buFont typeface="Wingdings"/>
              <a:buChar char="§"/>
              <a:defRPr sz="1800">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26"/>
        <p:cNvGrpSpPr/>
        <p:nvPr/>
      </p:nvGrpSpPr>
      <p:grpSpPr>
        <a:xfrm>
          <a:off x="0" y="0"/>
          <a:ext cx="0" cy="0"/>
          <a:chOff x="0" y="0"/>
          <a:chExt cx="0" cy="0"/>
        </a:xfrm>
      </p:grpSpPr>
      <p:sp>
        <p:nvSpPr>
          <p:cNvPr id="27" name="Shape 27"/>
          <p:cNvSpPr txBox="1">
            <a:spLocks noGrp="1"/>
          </p:cNvSpPr>
          <p:nvPr>
            <p:ph type="ctrTitle"/>
          </p:nvPr>
        </p:nvSpPr>
        <p:spPr>
          <a:xfrm>
            <a:off x="685800" y="2111123"/>
            <a:ext cx="7772400" cy="1546500"/>
          </a:xfrm>
          <a:prstGeom prst="rect">
            <a:avLst/>
          </a:prstGeom>
          <a:noFill/>
          <a:ln>
            <a:noFill/>
          </a:ln>
        </p:spPr>
        <p:txBody>
          <a:bodyPr lIns="91425" tIns="91425" rIns="91425" bIns="91425" anchor="b" anchorCtr="0"/>
          <a:lstStyle>
            <a:lvl1pPr lvl="0" algn="ctr" rtl="0">
              <a:spcBef>
                <a:spcPts val="0"/>
              </a:spcBef>
              <a:buClr>
                <a:schemeClr val="dk1"/>
              </a:buClr>
              <a:buSzPct val="100000"/>
              <a:buFont typeface="Arial"/>
              <a:buNone/>
              <a:defRPr sz="4800" b="1" i="0" u="none" strike="noStrike" cap="none">
                <a:solidFill>
                  <a:schemeClr val="dk1"/>
                </a:solidFill>
                <a:latin typeface="Arial"/>
                <a:ea typeface="Arial"/>
                <a:cs typeface="Arial"/>
                <a:sym typeface="Arial"/>
              </a:defRPr>
            </a:lvl1pPr>
            <a:lvl2pPr lvl="1" algn="ctr" rtl="0">
              <a:spcBef>
                <a:spcPts val="0"/>
              </a:spcBef>
              <a:buClr>
                <a:schemeClr val="dk1"/>
              </a:buClr>
              <a:buSzPct val="100000"/>
              <a:buFont typeface="Arial"/>
              <a:buNone/>
              <a:defRPr sz="4800" b="1" i="0" u="none" strike="noStrike" cap="none">
                <a:solidFill>
                  <a:schemeClr val="dk1"/>
                </a:solidFill>
                <a:latin typeface="Arial"/>
                <a:ea typeface="Arial"/>
                <a:cs typeface="Arial"/>
                <a:sym typeface="Arial"/>
              </a:defRPr>
            </a:lvl2pPr>
            <a:lvl3pPr lvl="2" algn="ctr" rtl="0">
              <a:spcBef>
                <a:spcPts val="0"/>
              </a:spcBef>
              <a:buClr>
                <a:schemeClr val="dk1"/>
              </a:buClr>
              <a:buSzPct val="100000"/>
              <a:buFont typeface="Arial"/>
              <a:buNone/>
              <a:defRPr sz="4800" b="1" i="0" u="none" strike="noStrike" cap="none">
                <a:solidFill>
                  <a:schemeClr val="dk1"/>
                </a:solidFill>
                <a:latin typeface="Arial"/>
                <a:ea typeface="Arial"/>
                <a:cs typeface="Arial"/>
                <a:sym typeface="Arial"/>
              </a:defRPr>
            </a:lvl3pPr>
            <a:lvl4pPr lvl="3" algn="ctr" rtl="0">
              <a:spcBef>
                <a:spcPts val="0"/>
              </a:spcBef>
              <a:buClr>
                <a:schemeClr val="dk1"/>
              </a:buClr>
              <a:buSzPct val="100000"/>
              <a:buFont typeface="Arial"/>
              <a:buNone/>
              <a:defRPr sz="4800" b="1" i="0" u="none" strike="noStrike" cap="none">
                <a:solidFill>
                  <a:schemeClr val="dk1"/>
                </a:solidFill>
                <a:latin typeface="Arial"/>
                <a:ea typeface="Arial"/>
                <a:cs typeface="Arial"/>
                <a:sym typeface="Arial"/>
              </a:defRPr>
            </a:lvl4pPr>
            <a:lvl5pPr lvl="4" algn="ctr" rtl="0">
              <a:spcBef>
                <a:spcPts val="0"/>
              </a:spcBef>
              <a:buClr>
                <a:schemeClr val="dk1"/>
              </a:buClr>
              <a:buSzPct val="100000"/>
              <a:buFont typeface="Arial"/>
              <a:buNone/>
              <a:defRPr sz="4800" b="1" i="0" u="none" strike="noStrike" cap="none">
                <a:solidFill>
                  <a:schemeClr val="dk1"/>
                </a:solidFill>
                <a:latin typeface="Arial"/>
                <a:ea typeface="Arial"/>
                <a:cs typeface="Arial"/>
                <a:sym typeface="Arial"/>
              </a:defRPr>
            </a:lvl5pPr>
            <a:lvl6pPr lvl="5" algn="ctr" rtl="0">
              <a:spcBef>
                <a:spcPts val="0"/>
              </a:spcBef>
              <a:buClr>
                <a:schemeClr val="dk1"/>
              </a:buClr>
              <a:buSzPct val="100000"/>
              <a:buFont typeface="Arial"/>
              <a:buNone/>
              <a:defRPr sz="4800" b="1" i="0" u="none" strike="noStrike" cap="none">
                <a:solidFill>
                  <a:schemeClr val="dk1"/>
                </a:solidFill>
                <a:latin typeface="Arial"/>
                <a:ea typeface="Arial"/>
                <a:cs typeface="Arial"/>
                <a:sym typeface="Arial"/>
              </a:defRPr>
            </a:lvl6pPr>
            <a:lvl7pPr lvl="6" algn="ctr" rtl="0">
              <a:spcBef>
                <a:spcPts val="0"/>
              </a:spcBef>
              <a:buClr>
                <a:schemeClr val="dk1"/>
              </a:buClr>
              <a:buSzPct val="100000"/>
              <a:buFont typeface="Arial"/>
              <a:buNone/>
              <a:defRPr sz="4800" b="1" i="0" u="none" strike="noStrike" cap="none">
                <a:solidFill>
                  <a:schemeClr val="dk1"/>
                </a:solidFill>
                <a:latin typeface="Arial"/>
                <a:ea typeface="Arial"/>
                <a:cs typeface="Arial"/>
                <a:sym typeface="Arial"/>
              </a:defRPr>
            </a:lvl7pPr>
            <a:lvl8pPr lvl="7" algn="ctr" rtl="0">
              <a:spcBef>
                <a:spcPts val="0"/>
              </a:spcBef>
              <a:buClr>
                <a:schemeClr val="dk1"/>
              </a:buClr>
              <a:buSzPct val="100000"/>
              <a:buFont typeface="Arial"/>
              <a:buNone/>
              <a:defRPr sz="4800" b="1" i="0" u="none" strike="noStrike" cap="none">
                <a:solidFill>
                  <a:schemeClr val="dk1"/>
                </a:solidFill>
                <a:latin typeface="Arial"/>
                <a:ea typeface="Arial"/>
                <a:cs typeface="Arial"/>
                <a:sym typeface="Arial"/>
              </a:defRPr>
            </a:lvl8pPr>
            <a:lvl9pPr lvl="8" algn="ctr" rtl="0">
              <a:spcBef>
                <a:spcPts val="0"/>
              </a:spcBef>
              <a:buClr>
                <a:schemeClr val="dk1"/>
              </a:buClr>
              <a:buSzPct val="100000"/>
              <a:buFont typeface="Arial"/>
              <a:buNone/>
              <a:defRPr sz="4800" b="1"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subTitle" idx="1"/>
          </p:nvPr>
        </p:nvSpPr>
        <p:spPr>
          <a:xfrm>
            <a:off x="685800" y="3786737"/>
            <a:ext cx="7772400" cy="1046400"/>
          </a:xfrm>
          <a:prstGeom prst="rect">
            <a:avLst/>
          </a:prstGeom>
          <a:noFill/>
          <a:ln>
            <a:noFill/>
          </a:ln>
        </p:spPr>
        <p:txBody>
          <a:bodyPr lIns="91425" tIns="91425" rIns="91425" bIns="91425" anchor="t" anchorCtr="0"/>
          <a:lstStyle>
            <a:lvl1pPr lvl="0" algn="ctr" rtl="0">
              <a:lnSpc>
                <a:spcPct val="100000"/>
              </a:lnSpc>
              <a:spcBef>
                <a:spcPts val="0"/>
              </a:spcBef>
              <a:spcAft>
                <a:spcPts val="0"/>
              </a:spcAft>
              <a:buClr>
                <a:schemeClr val="dk2"/>
              </a:buClr>
              <a:buSzPct val="100000"/>
              <a:buFont typeface="Arial"/>
              <a:buNone/>
              <a:defRPr sz="3000" b="0" i="0" u="none" strike="noStrike" cap="none">
                <a:solidFill>
                  <a:schemeClr val="dk2"/>
                </a:solidFill>
                <a:latin typeface="Arial"/>
                <a:ea typeface="Arial"/>
                <a:cs typeface="Arial"/>
                <a:sym typeface="Arial"/>
              </a:defRPr>
            </a:lvl1pPr>
            <a:lvl2pPr lvl="1" algn="ctr" rtl="0">
              <a:lnSpc>
                <a:spcPct val="100000"/>
              </a:lnSpc>
              <a:spcBef>
                <a:spcPts val="0"/>
              </a:spcBef>
              <a:spcAft>
                <a:spcPts val="0"/>
              </a:spcAft>
              <a:buClr>
                <a:schemeClr val="dk2"/>
              </a:buClr>
              <a:buSzPct val="100000"/>
              <a:buFont typeface="Arial"/>
              <a:buNone/>
              <a:defRPr sz="3000" b="0" i="0" u="none" strike="noStrike" cap="none">
                <a:solidFill>
                  <a:schemeClr val="dk2"/>
                </a:solidFill>
                <a:latin typeface="Arial"/>
                <a:ea typeface="Arial"/>
                <a:cs typeface="Arial"/>
                <a:sym typeface="Arial"/>
              </a:defRPr>
            </a:lvl2pPr>
            <a:lvl3pPr lvl="2" algn="ctr" rtl="0">
              <a:lnSpc>
                <a:spcPct val="100000"/>
              </a:lnSpc>
              <a:spcBef>
                <a:spcPts val="0"/>
              </a:spcBef>
              <a:spcAft>
                <a:spcPts val="0"/>
              </a:spcAft>
              <a:buClr>
                <a:schemeClr val="dk2"/>
              </a:buClr>
              <a:buSzPct val="100000"/>
              <a:buFont typeface="Arial"/>
              <a:buNone/>
              <a:defRPr sz="3000" b="0" i="0" u="none" strike="noStrike" cap="none">
                <a:solidFill>
                  <a:schemeClr val="dk2"/>
                </a:solidFill>
                <a:latin typeface="Arial"/>
                <a:ea typeface="Arial"/>
                <a:cs typeface="Arial"/>
                <a:sym typeface="Arial"/>
              </a:defRPr>
            </a:lvl3pPr>
            <a:lvl4pPr lvl="3" algn="ctr" rtl="0">
              <a:lnSpc>
                <a:spcPct val="100000"/>
              </a:lnSpc>
              <a:spcBef>
                <a:spcPts val="0"/>
              </a:spcBef>
              <a:spcAft>
                <a:spcPts val="0"/>
              </a:spcAft>
              <a:buClr>
                <a:schemeClr val="dk2"/>
              </a:buClr>
              <a:buSzPct val="100000"/>
              <a:buFont typeface="Arial"/>
              <a:buNone/>
              <a:defRPr sz="3000" b="0" i="0" u="none" strike="noStrike" cap="none">
                <a:solidFill>
                  <a:schemeClr val="dk2"/>
                </a:solidFill>
                <a:latin typeface="Arial"/>
                <a:ea typeface="Arial"/>
                <a:cs typeface="Arial"/>
                <a:sym typeface="Arial"/>
              </a:defRPr>
            </a:lvl4pPr>
            <a:lvl5pPr lvl="4" algn="ctr" rtl="0">
              <a:lnSpc>
                <a:spcPct val="100000"/>
              </a:lnSpc>
              <a:spcBef>
                <a:spcPts val="0"/>
              </a:spcBef>
              <a:spcAft>
                <a:spcPts val="0"/>
              </a:spcAft>
              <a:buClr>
                <a:schemeClr val="dk2"/>
              </a:buClr>
              <a:buSzPct val="100000"/>
              <a:buFont typeface="Arial"/>
              <a:buNone/>
              <a:defRPr sz="3000" b="0" i="0" u="none" strike="noStrike" cap="none">
                <a:solidFill>
                  <a:schemeClr val="dk2"/>
                </a:solidFill>
                <a:latin typeface="Arial"/>
                <a:ea typeface="Arial"/>
                <a:cs typeface="Arial"/>
                <a:sym typeface="Arial"/>
              </a:defRPr>
            </a:lvl5pPr>
            <a:lvl6pPr lvl="5" algn="ctr" rtl="0">
              <a:lnSpc>
                <a:spcPct val="100000"/>
              </a:lnSpc>
              <a:spcBef>
                <a:spcPts val="0"/>
              </a:spcBef>
              <a:spcAft>
                <a:spcPts val="0"/>
              </a:spcAft>
              <a:buClr>
                <a:schemeClr val="dk2"/>
              </a:buClr>
              <a:buSzPct val="100000"/>
              <a:buFont typeface="Arial"/>
              <a:buNone/>
              <a:defRPr sz="3000" b="0" i="0" u="none" strike="noStrike" cap="none">
                <a:solidFill>
                  <a:schemeClr val="dk2"/>
                </a:solidFill>
                <a:latin typeface="Arial"/>
                <a:ea typeface="Arial"/>
                <a:cs typeface="Arial"/>
                <a:sym typeface="Arial"/>
              </a:defRPr>
            </a:lvl6pPr>
            <a:lvl7pPr lvl="6" algn="ctr" rtl="0">
              <a:lnSpc>
                <a:spcPct val="100000"/>
              </a:lnSpc>
              <a:spcBef>
                <a:spcPts val="0"/>
              </a:spcBef>
              <a:spcAft>
                <a:spcPts val="0"/>
              </a:spcAft>
              <a:buClr>
                <a:schemeClr val="dk2"/>
              </a:buClr>
              <a:buSzPct val="100000"/>
              <a:buFont typeface="Arial"/>
              <a:buNone/>
              <a:defRPr sz="3000" b="0" i="0" u="none" strike="noStrike" cap="none">
                <a:solidFill>
                  <a:schemeClr val="dk2"/>
                </a:solidFill>
                <a:latin typeface="Arial"/>
                <a:ea typeface="Arial"/>
                <a:cs typeface="Arial"/>
                <a:sym typeface="Arial"/>
              </a:defRPr>
            </a:lvl7pPr>
            <a:lvl8pPr lvl="7" algn="ctr" rtl="0">
              <a:lnSpc>
                <a:spcPct val="100000"/>
              </a:lnSpc>
              <a:spcBef>
                <a:spcPts val="0"/>
              </a:spcBef>
              <a:spcAft>
                <a:spcPts val="0"/>
              </a:spcAft>
              <a:buClr>
                <a:schemeClr val="dk2"/>
              </a:buClr>
              <a:buSzPct val="100000"/>
              <a:buFont typeface="Arial"/>
              <a:buNone/>
              <a:defRPr sz="3000" b="0" i="0" u="none" strike="noStrike" cap="none">
                <a:solidFill>
                  <a:schemeClr val="dk2"/>
                </a:solidFill>
                <a:latin typeface="Arial"/>
                <a:ea typeface="Arial"/>
                <a:cs typeface="Arial"/>
                <a:sym typeface="Arial"/>
              </a:defRPr>
            </a:lvl8pPr>
            <a:lvl9pPr lvl="8" algn="ctr" rtl="0">
              <a:lnSpc>
                <a:spcPct val="100000"/>
              </a:lnSpc>
              <a:spcBef>
                <a:spcPts val="0"/>
              </a:spcBef>
              <a:spcAft>
                <a:spcPts val="0"/>
              </a:spcAft>
              <a:buClr>
                <a:schemeClr val="dk2"/>
              </a:buClr>
              <a:buSzPct val="100000"/>
              <a:buFont typeface="Arial"/>
              <a:buNone/>
              <a:defRPr sz="3000" b="0" i="0" u="none" strike="noStrike" cap="none">
                <a:solidFill>
                  <a:schemeClr val="dk2"/>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lvl="0" algn="l" rtl="0">
              <a:spcBef>
                <a:spcPts val="0"/>
              </a:spcBef>
              <a:buSzPct val="100000"/>
              <a:buFont typeface="Arial"/>
              <a:buNone/>
              <a:defRPr sz="3600" b="1">
                <a:solidFill>
                  <a:schemeClr val="dk1"/>
                </a:solidFill>
                <a:latin typeface="Arial"/>
                <a:ea typeface="Arial"/>
                <a:cs typeface="Arial"/>
                <a:sym typeface="Arial"/>
              </a:defRPr>
            </a:lvl1pPr>
            <a:lvl2pPr lvl="1" algn="l" rtl="0">
              <a:spcBef>
                <a:spcPts val="0"/>
              </a:spcBef>
              <a:buSzPct val="100000"/>
              <a:buFont typeface="Arial"/>
              <a:buNone/>
              <a:defRPr sz="3600" b="1">
                <a:solidFill>
                  <a:schemeClr val="dk1"/>
                </a:solidFill>
                <a:latin typeface="Arial"/>
                <a:ea typeface="Arial"/>
                <a:cs typeface="Arial"/>
                <a:sym typeface="Arial"/>
              </a:defRPr>
            </a:lvl2pPr>
            <a:lvl3pPr lvl="2" algn="l" rtl="0">
              <a:spcBef>
                <a:spcPts val="0"/>
              </a:spcBef>
              <a:buSzPct val="100000"/>
              <a:buFont typeface="Arial"/>
              <a:buNone/>
              <a:defRPr sz="3600" b="1">
                <a:solidFill>
                  <a:schemeClr val="dk1"/>
                </a:solidFill>
                <a:latin typeface="Arial"/>
                <a:ea typeface="Arial"/>
                <a:cs typeface="Arial"/>
                <a:sym typeface="Arial"/>
              </a:defRPr>
            </a:lvl3pPr>
            <a:lvl4pPr lvl="3" algn="l" rtl="0">
              <a:spcBef>
                <a:spcPts val="0"/>
              </a:spcBef>
              <a:buSzPct val="100000"/>
              <a:buFont typeface="Arial"/>
              <a:buNone/>
              <a:defRPr sz="3600" b="1">
                <a:solidFill>
                  <a:schemeClr val="dk1"/>
                </a:solidFill>
                <a:latin typeface="Arial"/>
                <a:ea typeface="Arial"/>
                <a:cs typeface="Arial"/>
                <a:sym typeface="Arial"/>
              </a:defRPr>
            </a:lvl4pPr>
            <a:lvl5pPr lvl="4" algn="l" rtl="0">
              <a:spcBef>
                <a:spcPts val="0"/>
              </a:spcBef>
              <a:buSzPct val="100000"/>
              <a:buFont typeface="Arial"/>
              <a:buNone/>
              <a:defRPr sz="3600" b="1">
                <a:solidFill>
                  <a:schemeClr val="dk1"/>
                </a:solidFill>
                <a:latin typeface="Arial"/>
                <a:ea typeface="Arial"/>
                <a:cs typeface="Arial"/>
                <a:sym typeface="Arial"/>
              </a:defRPr>
            </a:lvl5pPr>
            <a:lvl6pPr lvl="5" algn="l" rtl="0">
              <a:spcBef>
                <a:spcPts val="0"/>
              </a:spcBef>
              <a:buSzPct val="100000"/>
              <a:buFont typeface="Arial"/>
              <a:buNone/>
              <a:defRPr sz="3600" b="1">
                <a:solidFill>
                  <a:schemeClr val="dk1"/>
                </a:solidFill>
                <a:latin typeface="Arial"/>
                <a:ea typeface="Arial"/>
                <a:cs typeface="Arial"/>
                <a:sym typeface="Arial"/>
              </a:defRPr>
            </a:lvl6pPr>
            <a:lvl7pPr lvl="6" algn="l" rtl="0">
              <a:spcBef>
                <a:spcPts val="0"/>
              </a:spcBef>
              <a:buSzPct val="100000"/>
              <a:buFont typeface="Arial"/>
              <a:buNone/>
              <a:defRPr sz="3600" b="1">
                <a:solidFill>
                  <a:schemeClr val="dk1"/>
                </a:solidFill>
                <a:latin typeface="Arial"/>
                <a:ea typeface="Arial"/>
                <a:cs typeface="Arial"/>
                <a:sym typeface="Arial"/>
              </a:defRPr>
            </a:lvl7pPr>
            <a:lvl8pPr lvl="7" algn="l" rtl="0">
              <a:spcBef>
                <a:spcPts val="0"/>
              </a:spcBef>
              <a:buSzPct val="100000"/>
              <a:buFont typeface="Arial"/>
              <a:buNone/>
              <a:defRPr sz="3600" b="1">
                <a:solidFill>
                  <a:schemeClr val="dk1"/>
                </a:solidFill>
                <a:latin typeface="Arial"/>
                <a:ea typeface="Arial"/>
                <a:cs typeface="Arial"/>
                <a:sym typeface="Arial"/>
              </a:defRPr>
            </a:lvl8pPr>
            <a:lvl9pPr lvl="8"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
        <p:nvSpPr>
          <p:cNvPr id="31" name="Shape 31"/>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lvl="0" algn="l" rtl="0">
              <a:spcBef>
                <a:spcPts val="0"/>
              </a:spcBef>
              <a:buSzPct val="100000"/>
              <a:buFont typeface="Arial"/>
              <a:buNone/>
              <a:defRPr sz="3600" b="1">
                <a:solidFill>
                  <a:schemeClr val="dk1"/>
                </a:solidFill>
                <a:latin typeface="Arial"/>
                <a:ea typeface="Arial"/>
                <a:cs typeface="Arial"/>
                <a:sym typeface="Arial"/>
              </a:defRPr>
            </a:lvl1pPr>
            <a:lvl2pPr lvl="1" algn="l" rtl="0">
              <a:spcBef>
                <a:spcPts val="0"/>
              </a:spcBef>
              <a:buSzPct val="100000"/>
              <a:buFont typeface="Arial"/>
              <a:buNone/>
              <a:defRPr sz="3600" b="1">
                <a:solidFill>
                  <a:schemeClr val="dk1"/>
                </a:solidFill>
                <a:latin typeface="Arial"/>
                <a:ea typeface="Arial"/>
                <a:cs typeface="Arial"/>
                <a:sym typeface="Arial"/>
              </a:defRPr>
            </a:lvl2pPr>
            <a:lvl3pPr lvl="2" algn="l" rtl="0">
              <a:spcBef>
                <a:spcPts val="0"/>
              </a:spcBef>
              <a:buSzPct val="100000"/>
              <a:buFont typeface="Arial"/>
              <a:buNone/>
              <a:defRPr sz="3600" b="1">
                <a:solidFill>
                  <a:schemeClr val="dk1"/>
                </a:solidFill>
                <a:latin typeface="Arial"/>
                <a:ea typeface="Arial"/>
                <a:cs typeface="Arial"/>
                <a:sym typeface="Arial"/>
              </a:defRPr>
            </a:lvl3pPr>
            <a:lvl4pPr lvl="3" algn="l" rtl="0">
              <a:spcBef>
                <a:spcPts val="0"/>
              </a:spcBef>
              <a:buSzPct val="100000"/>
              <a:buFont typeface="Arial"/>
              <a:buNone/>
              <a:defRPr sz="3600" b="1">
                <a:solidFill>
                  <a:schemeClr val="dk1"/>
                </a:solidFill>
                <a:latin typeface="Arial"/>
                <a:ea typeface="Arial"/>
                <a:cs typeface="Arial"/>
                <a:sym typeface="Arial"/>
              </a:defRPr>
            </a:lvl4pPr>
            <a:lvl5pPr lvl="4" algn="l" rtl="0">
              <a:spcBef>
                <a:spcPts val="0"/>
              </a:spcBef>
              <a:buSzPct val="100000"/>
              <a:buFont typeface="Arial"/>
              <a:buNone/>
              <a:defRPr sz="3600" b="1">
                <a:solidFill>
                  <a:schemeClr val="dk1"/>
                </a:solidFill>
                <a:latin typeface="Arial"/>
                <a:ea typeface="Arial"/>
                <a:cs typeface="Arial"/>
                <a:sym typeface="Arial"/>
              </a:defRPr>
            </a:lvl5pPr>
            <a:lvl6pPr lvl="5" algn="l" rtl="0">
              <a:spcBef>
                <a:spcPts val="0"/>
              </a:spcBef>
              <a:buSzPct val="100000"/>
              <a:buFont typeface="Arial"/>
              <a:buNone/>
              <a:defRPr sz="3600" b="1">
                <a:solidFill>
                  <a:schemeClr val="dk1"/>
                </a:solidFill>
                <a:latin typeface="Arial"/>
                <a:ea typeface="Arial"/>
                <a:cs typeface="Arial"/>
                <a:sym typeface="Arial"/>
              </a:defRPr>
            </a:lvl6pPr>
            <a:lvl7pPr lvl="6" algn="l" rtl="0">
              <a:spcBef>
                <a:spcPts val="0"/>
              </a:spcBef>
              <a:buSzPct val="100000"/>
              <a:buFont typeface="Arial"/>
              <a:buNone/>
              <a:defRPr sz="3600" b="1">
                <a:solidFill>
                  <a:schemeClr val="dk1"/>
                </a:solidFill>
                <a:latin typeface="Arial"/>
                <a:ea typeface="Arial"/>
                <a:cs typeface="Arial"/>
                <a:sym typeface="Arial"/>
              </a:defRPr>
            </a:lvl7pPr>
            <a:lvl8pPr lvl="7" algn="l" rtl="0">
              <a:spcBef>
                <a:spcPts val="0"/>
              </a:spcBef>
              <a:buSzPct val="100000"/>
              <a:buFont typeface="Arial"/>
              <a:buNone/>
              <a:defRPr sz="3600" b="1">
                <a:solidFill>
                  <a:schemeClr val="dk1"/>
                </a:solidFill>
                <a:latin typeface="Arial"/>
                <a:ea typeface="Arial"/>
                <a:cs typeface="Arial"/>
                <a:sym typeface="Arial"/>
              </a:defRPr>
            </a:lvl8pPr>
            <a:lvl9pPr lvl="8"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
        <p:nvSpPr>
          <p:cNvPr id="34" name="Shape 34"/>
          <p:cNvSpPr txBox="1">
            <a:spLocks noGrp="1"/>
          </p:cNvSpPr>
          <p:nvPr>
            <p:ph type="body" idx="1"/>
          </p:nvPr>
        </p:nvSpPr>
        <p:spPr>
          <a:xfrm>
            <a:off x="457200" y="1600200"/>
            <a:ext cx="3994500" cy="4967700"/>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35" name="Shape 35"/>
          <p:cNvSpPr txBox="1">
            <a:spLocks noGrp="1"/>
          </p:cNvSpPr>
          <p:nvPr>
            <p:ph type="body" idx="2"/>
          </p:nvPr>
        </p:nvSpPr>
        <p:spPr>
          <a:xfrm>
            <a:off x="4692273" y="1600200"/>
            <a:ext cx="3994500" cy="4967700"/>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theme" Target="../theme/theme2.xml"/><Relationship Id="rId1" Type="http://schemas.openxmlformats.org/officeDocument/2006/relationships/slideLayout" Target="../slideLayouts/slideLayout7.xml"/><Relationship Id="rId2"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lvl="0" algn="l" rtl="0">
              <a:spcBef>
                <a:spcPts val="0"/>
              </a:spcBef>
              <a:buClr>
                <a:schemeClr val="dk1"/>
              </a:buClr>
              <a:buSzPct val="100000"/>
              <a:buFont typeface="Arial"/>
              <a:buNone/>
              <a:defRPr sz="3600" b="1" i="0" u="none" strike="noStrike" cap="none">
                <a:solidFill>
                  <a:schemeClr val="dk1"/>
                </a:solidFill>
                <a:latin typeface="Arial"/>
                <a:ea typeface="Arial"/>
                <a:cs typeface="Arial"/>
                <a:sym typeface="Arial"/>
              </a:defRPr>
            </a:lvl1pPr>
            <a:lvl2pPr lvl="1" algn="l" rtl="0">
              <a:spcBef>
                <a:spcPts val="0"/>
              </a:spcBef>
              <a:buClr>
                <a:schemeClr val="dk1"/>
              </a:buClr>
              <a:buSzPct val="100000"/>
              <a:buFont typeface="Arial"/>
              <a:buNone/>
              <a:defRPr sz="3600" b="1" i="0" u="none" strike="noStrike" cap="none">
                <a:solidFill>
                  <a:schemeClr val="dk1"/>
                </a:solidFill>
                <a:latin typeface="Arial"/>
                <a:ea typeface="Arial"/>
                <a:cs typeface="Arial"/>
                <a:sym typeface="Arial"/>
              </a:defRPr>
            </a:lvl2pPr>
            <a:lvl3pPr lvl="2" algn="l" rtl="0">
              <a:spcBef>
                <a:spcPts val="0"/>
              </a:spcBef>
              <a:buClr>
                <a:schemeClr val="dk1"/>
              </a:buClr>
              <a:buSzPct val="100000"/>
              <a:buFont typeface="Arial"/>
              <a:buNone/>
              <a:defRPr sz="3600" b="1" i="0" u="none" strike="noStrike" cap="none">
                <a:solidFill>
                  <a:schemeClr val="dk1"/>
                </a:solidFill>
                <a:latin typeface="Arial"/>
                <a:ea typeface="Arial"/>
                <a:cs typeface="Arial"/>
                <a:sym typeface="Arial"/>
              </a:defRPr>
            </a:lvl3pPr>
            <a:lvl4pPr lvl="3" algn="l" rtl="0">
              <a:spcBef>
                <a:spcPts val="0"/>
              </a:spcBef>
              <a:buClr>
                <a:schemeClr val="dk1"/>
              </a:buClr>
              <a:buSzPct val="100000"/>
              <a:buFont typeface="Arial"/>
              <a:buNone/>
              <a:defRPr sz="3600" b="1" i="0" u="none" strike="noStrike" cap="none">
                <a:solidFill>
                  <a:schemeClr val="dk1"/>
                </a:solidFill>
                <a:latin typeface="Arial"/>
                <a:ea typeface="Arial"/>
                <a:cs typeface="Arial"/>
                <a:sym typeface="Arial"/>
              </a:defRPr>
            </a:lvl4pPr>
            <a:lvl5pPr lvl="4" algn="l" rtl="0">
              <a:spcBef>
                <a:spcPts val="0"/>
              </a:spcBef>
              <a:buClr>
                <a:schemeClr val="dk1"/>
              </a:buClr>
              <a:buSzPct val="100000"/>
              <a:buFont typeface="Arial"/>
              <a:buNone/>
              <a:defRPr sz="3600" b="1" i="0" u="none" strike="noStrike" cap="none">
                <a:solidFill>
                  <a:schemeClr val="dk1"/>
                </a:solidFill>
                <a:latin typeface="Arial"/>
                <a:ea typeface="Arial"/>
                <a:cs typeface="Arial"/>
                <a:sym typeface="Arial"/>
              </a:defRPr>
            </a:lvl5pPr>
            <a:lvl6pPr lvl="5" algn="l" rtl="0">
              <a:spcBef>
                <a:spcPts val="0"/>
              </a:spcBef>
              <a:buClr>
                <a:schemeClr val="dk1"/>
              </a:buClr>
              <a:buSzPct val="100000"/>
              <a:buFont typeface="Arial"/>
              <a:buNone/>
              <a:defRPr sz="3600" b="1" i="0" u="none" strike="noStrike" cap="none">
                <a:solidFill>
                  <a:schemeClr val="dk1"/>
                </a:solidFill>
                <a:latin typeface="Arial"/>
                <a:ea typeface="Arial"/>
                <a:cs typeface="Arial"/>
                <a:sym typeface="Arial"/>
              </a:defRPr>
            </a:lvl6pPr>
            <a:lvl7pPr lvl="6" algn="l" rtl="0">
              <a:spcBef>
                <a:spcPts val="0"/>
              </a:spcBef>
              <a:buClr>
                <a:schemeClr val="dk1"/>
              </a:buClr>
              <a:buSzPct val="100000"/>
              <a:buFont typeface="Arial"/>
              <a:buNone/>
              <a:defRPr sz="3600" b="1" i="0" u="none" strike="noStrike" cap="none">
                <a:solidFill>
                  <a:schemeClr val="dk1"/>
                </a:solidFill>
                <a:latin typeface="Arial"/>
                <a:ea typeface="Arial"/>
                <a:cs typeface="Arial"/>
                <a:sym typeface="Arial"/>
              </a:defRPr>
            </a:lvl7pPr>
            <a:lvl8pPr lvl="7" algn="l" rtl="0">
              <a:spcBef>
                <a:spcPts val="0"/>
              </a:spcBef>
              <a:buClr>
                <a:schemeClr val="dk1"/>
              </a:buClr>
              <a:buSzPct val="100000"/>
              <a:buFont typeface="Arial"/>
              <a:buNone/>
              <a:defRPr sz="3600" b="1" i="0" u="none" strike="noStrike" cap="none">
                <a:solidFill>
                  <a:schemeClr val="dk1"/>
                </a:solidFill>
                <a:latin typeface="Arial"/>
                <a:ea typeface="Arial"/>
                <a:cs typeface="Arial"/>
                <a:sym typeface="Arial"/>
              </a:defRPr>
            </a:lvl8pPr>
            <a:lvl9pPr lvl="8" algn="l" rtl="0">
              <a:spcBef>
                <a:spcPts val="0"/>
              </a:spcBef>
              <a:buClr>
                <a:schemeClr val="dk1"/>
              </a:buClr>
              <a:buSzPct val="100000"/>
              <a:buFont typeface="Arial"/>
              <a:buNone/>
              <a:defRPr sz="3600" b="1"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body" idx="1"/>
          </p:nvPr>
        </p:nvSpPr>
        <p:spPr>
          <a:xfrm>
            <a:off x="457200" y="1600200"/>
            <a:ext cx="8229600" cy="4967574"/>
          </a:xfrm>
          <a:prstGeom prst="rect">
            <a:avLst/>
          </a:prstGeom>
          <a:noFill/>
          <a:ln>
            <a:noFill/>
          </a:ln>
        </p:spPr>
        <p:txBody>
          <a:bodyPr lIns="91425" tIns="91425" rIns="91425" bIns="91425" anchor="t" anchorCtr="0"/>
          <a:lstStyle>
            <a:lvl1pPr lvl="0" algn="l" rtl="0">
              <a:spcBef>
                <a:spcPts val="600"/>
              </a:spcBef>
              <a:buClr>
                <a:schemeClr val="dk1"/>
              </a:buClr>
              <a:buSzPct val="100000"/>
              <a:buFont typeface="Arial"/>
              <a:buChar char="●"/>
              <a:defRPr sz="3000" b="0" i="0" u="none" strike="noStrike" cap="none">
                <a:solidFill>
                  <a:schemeClr val="dk1"/>
                </a:solidFill>
                <a:latin typeface="Arial"/>
                <a:ea typeface="Arial"/>
                <a:cs typeface="Arial"/>
                <a:sym typeface="Arial"/>
              </a:defRPr>
            </a:lvl1pPr>
            <a:lvl2pPr lvl="1" algn="l" rtl="0">
              <a:spcBef>
                <a:spcPts val="480"/>
              </a:spcBef>
              <a:buClr>
                <a:schemeClr val="dk1"/>
              </a:buClr>
              <a:buSzPct val="100000"/>
              <a:buFont typeface="Courier New"/>
              <a:buChar char="o"/>
              <a:defRPr sz="2400" b="0" i="0" u="none" strike="noStrike" cap="none">
                <a:solidFill>
                  <a:schemeClr val="dk1"/>
                </a:solidFill>
                <a:latin typeface="Arial"/>
                <a:ea typeface="Arial"/>
                <a:cs typeface="Arial"/>
                <a:sym typeface="Arial"/>
              </a:defRPr>
            </a:lvl2pPr>
            <a:lvl3pPr lvl="2" algn="l" rtl="0">
              <a:spcBef>
                <a:spcPts val="480"/>
              </a:spcBef>
              <a:buClr>
                <a:schemeClr val="dk1"/>
              </a:buClr>
              <a:buSzPct val="100000"/>
              <a:buFont typeface="Wingdings"/>
              <a:buChar char="§"/>
              <a:defRPr sz="2400" b="0" i="0" u="none" strike="noStrike" cap="none">
                <a:solidFill>
                  <a:schemeClr val="dk1"/>
                </a:solidFill>
                <a:latin typeface="Arial"/>
                <a:ea typeface="Arial"/>
                <a:cs typeface="Arial"/>
                <a:sym typeface="Arial"/>
              </a:defRPr>
            </a:lvl3pPr>
            <a:lvl4pPr lvl="3"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4pPr>
            <a:lvl5pPr lvl="4" algn="l" rtl="0">
              <a:spcBef>
                <a:spcPts val="360"/>
              </a:spcBef>
              <a:buClr>
                <a:schemeClr val="dk1"/>
              </a:buClr>
              <a:buSzPct val="100000"/>
              <a:buFont typeface="Courier New"/>
              <a:buChar char="o"/>
              <a:defRPr sz="1800" b="0" i="0" u="none" strike="noStrike" cap="none">
                <a:solidFill>
                  <a:schemeClr val="dk1"/>
                </a:solidFill>
                <a:latin typeface="Arial"/>
                <a:ea typeface="Arial"/>
                <a:cs typeface="Arial"/>
                <a:sym typeface="Arial"/>
              </a:defRPr>
            </a:lvl5pPr>
            <a:lvl6pPr lvl="5" algn="l" rtl="0">
              <a:spcBef>
                <a:spcPts val="360"/>
              </a:spcBef>
              <a:buClr>
                <a:schemeClr val="dk1"/>
              </a:buClr>
              <a:buSzPct val="100000"/>
              <a:buFont typeface="Wingdings"/>
              <a:buChar char="§"/>
              <a:defRPr sz="1800" b="0" i="0" u="none" strike="noStrike" cap="none">
                <a:solidFill>
                  <a:schemeClr val="dk1"/>
                </a:solidFill>
                <a:latin typeface="Arial"/>
                <a:ea typeface="Arial"/>
                <a:cs typeface="Arial"/>
                <a:sym typeface="Arial"/>
              </a:defRPr>
            </a:lvl6pPr>
            <a:lvl7pPr lvl="6"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lvl="7" algn="l" rtl="0">
              <a:spcBef>
                <a:spcPts val="360"/>
              </a:spcBef>
              <a:buClr>
                <a:schemeClr val="dk1"/>
              </a:buClr>
              <a:buSzPct val="100000"/>
              <a:buFont typeface="Courier New"/>
              <a:buChar char="o"/>
              <a:defRPr sz="1800" b="0" i="0" u="none" strike="noStrike" cap="none">
                <a:solidFill>
                  <a:schemeClr val="dk1"/>
                </a:solidFill>
                <a:latin typeface="Arial"/>
                <a:ea typeface="Arial"/>
                <a:cs typeface="Arial"/>
                <a:sym typeface="Arial"/>
              </a:defRPr>
            </a:lvl8pPr>
            <a:lvl9pPr lvl="8" algn="l" rtl="0">
              <a:spcBef>
                <a:spcPts val="360"/>
              </a:spcBef>
              <a:buClr>
                <a:schemeClr val="dk1"/>
              </a:buClr>
              <a:buSzPct val="100000"/>
              <a:buFont typeface="Wingdings"/>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lvl="0" algn="l" rtl="0">
              <a:spcBef>
                <a:spcPts val="0"/>
              </a:spcBef>
              <a:buClr>
                <a:schemeClr val="dk1"/>
              </a:buClr>
              <a:buSzPct val="100000"/>
              <a:buFont typeface="Arial"/>
              <a:buNone/>
              <a:defRPr sz="3600" b="1" i="0" u="none" strike="noStrike" cap="none">
                <a:solidFill>
                  <a:schemeClr val="dk1"/>
                </a:solidFill>
                <a:latin typeface="Arial"/>
                <a:ea typeface="Arial"/>
                <a:cs typeface="Arial"/>
                <a:sym typeface="Arial"/>
              </a:defRPr>
            </a:lvl1pPr>
            <a:lvl2pPr lvl="1" algn="l" rtl="0">
              <a:spcBef>
                <a:spcPts val="0"/>
              </a:spcBef>
              <a:buClr>
                <a:schemeClr val="dk1"/>
              </a:buClr>
              <a:buSzPct val="100000"/>
              <a:buFont typeface="Arial"/>
              <a:buNone/>
              <a:defRPr sz="3600" b="1" i="0" u="none" strike="noStrike" cap="none">
                <a:solidFill>
                  <a:schemeClr val="dk1"/>
                </a:solidFill>
                <a:latin typeface="Arial"/>
                <a:ea typeface="Arial"/>
                <a:cs typeface="Arial"/>
                <a:sym typeface="Arial"/>
              </a:defRPr>
            </a:lvl2pPr>
            <a:lvl3pPr lvl="2" algn="l" rtl="0">
              <a:spcBef>
                <a:spcPts val="0"/>
              </a:spcBef>
              <a:buClr>
                <a:schemeClr val="dk1"/>
              </a:buClr>
              <a:buSzPct val="100000"/>
              <a:buFont typeface="Arial"/>
              <a:buNone/>
              <a:defRPr sz="3600" b="1" i="0" u="none" strike="noStrike" cap="none">
                <a:solidFill>
                  <a:schemeClr val="dk1"/>
                </a:solidFill>
                <a:latin typeface="Arial"/>
                <a:ea typeface="Arial"/>
                <a:cs typeface="Arial"/>
                <a:sym typeface="Arial"/>
              </a:defRPr>
            </a:lvl3pPr>
            <a:lvl4pPr lvl="3" algn="l" rtl="0">
              <a:spcBef>
                <a:spcPts val="0"/>
              </a:spcBef>
              <a:buClr>
                <a:schemeClr val="dk1"/>
              </a:buClr>
              <a:buSzPct val="100000"/>
              <a:buFont typeface="Arial"/>
              <a:buNone/>
              <a:defRPr sz="3600" b="1" i="0" u="none" strike="noStrike" cap="none">
                <a:solidFill>
                  <a:schemeClr val="dk1"/>
                </a:solidFill>
                <a:latin typeface="Arial"/>
                <a:ea typeface="Arial"/>
                <a:cs typeface="Arial"/>
                <a:sym typeface="Arial"/>
              </a:defRPr>
            </a:lvl4pPr>
            <a:lvl5pPr lvl="4" algn="l" rtl="0">
              <a:spcBef>
                <a:spcPts val="0"/>
              </a:spcBef>
              <a:buClr>
                <a:schemeClr val="dk1"/>
              </a:buClr>
              <a:buSzPct val="100000"/>
              <a:buFont typeface="Arial"/>
              <a:buNone/>
              <a:defRPr sz="3600" b="1" i="0" u="none" strike="noStrike" cap="none">
                <a:solidFill>
                  <a:schemeClr val="dk1"/>
                </a:solidFill>
                <a:latin typeface="Arial"/>
                <a:ea typeface="Arial"/>
                <a:cs typeface="Arial"/>
                <a:sym typeface="Arial"/>
              </a:defRPr>
            </a:lvl5pPr>
            <a:lvl6pPr lvl="5" algn="l" rtl="0">
              <a:spcBef>
                <a:spcPts val="0"/>
              </a:spcBef>
              <a:buClr>
                <a:schemeClr val="dk1"/>
              </a:buClr>
              <a:buSzPct val="100000"/>
              <a:buFont typeface="Arial"/>
              <a:buNone/>
              <a:defRPr sz="3600" b="1" i="0" u="none" strike="noStrike" cap="none">
                <a:solidFill>
                  <a:schemeClr val="dk1"/>
                </a:solidFill>
                <a:latin typeface="Arial"/>
                <a:ea typeface="Arial"/>
                <a:cs typeface="Arial"/>
                <a:sym typeface="Arial"/>
              </a:defRPr>
            </a:lvl6pPr>
            <a:lvl7pPr lvl="6" algn="l" rtl="0">
              <a:spcBef>
                <a:spcPts val="0"/>
              </a:spcBef>
              <a:buClr>
                <a:schemeClr val="dk1"/>
              </a:buClr>
              <a:buSzPct val="100000"/>
              <a:buFont typeface="Arial"/>
              <a:buNone/>
              <a:defRPr sz="3600" b="1" i="0" u="none" strike="noStrike" cap="none">
                <a:solidFill>
                  <a:schemeClr val="dk1"/>
                </a:solidFill>
                <a:latin typeface="Arial"/>
                <a:ea typeface="Arial"/>
                <a:cs typeface="Arial"/>
                <a:sym typeface="Arial"/>
              </a:defRPr>
            </a:lvl7pPr>
            <a:lvl8pPr lvl="7" algn="l" rtl="0">
              <a:spcBef>
                <a:spcPts val="0"/>
              </a:spcBef>
              <a:buClr>
                <a:schemeClr val="dk1"/>
              </a:buClr>
              <a:buSzPct val="100000"/>
              <a:buFont typeface="Arial"/>
              <a:buNone/>
              <a:defRPr sz="3600" b="1" i="0" u="none" strike="noStrike" cap="none">
                <a:solidFill>
                  <a:schemeClr val="dk1"/>
                </a:solidFill>
                <a:latin typeface="Arial"/>
                <a:ea typeface="Arial"/>
                <a:cs typeface="Arial"/>
                <a:sym typeface="Arial"/>
              </a:defRPr>
            </a:lvl8pPr>
            <a:lvl9pPr lvl="8" algn="l" rtl="0">
              <a:spcBef>
                <a:spcPts val="0"/>
              </a:spcBef>
              <a:buClr>
                <a:schemeClr val="dk1"/>
              </a:buClr>
              <a:buSzPct val="100000"/>
              <a:buFont typeface="Arial"/>
              <a:buNone/>
              <a:defRPr sz="3600" b="1" i="0" u="none" strike="noStrike" cap="none">
                <a:solidFill>
                  <a:schemeClr val="dk1"/>
                </a:solidFill>
                <a:latin typeface="Arial"/>
                <a:ea typeface="Arial"/>
                <a:cs typeface="Arial"/>
                <a:sym typeface="Arial"/>
              </a:defRPr>
            </a:lvl9pPr>
          </a:lstStyle>
          <a:p>
            <a:endParaRPr/>
          </a:p>
        </p:txBody>
      </p:sp>
      <p:sp>
        <p:nvSpPr>
          <p:cNvPr id="25" name="Shape 25"/>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lvl="0" algn="l" rtl="0">
              <a:spcBef>
                <a:spcPts val="600"/>
              </a:spcBef>
              <a:buClr>
                <a:schemeClr val="dk1"/>
              </a:buClr>
              <a:buSzPct val="100000"/>
              <a:buFont typeface="Arial"/>
              <a:buChar char="●"/>
              <a:defRPr sz="3000" b="0" i="0" u="none" strike="noStrike" cap="none">
                <a:solidFill>
                  <a:schemeClr val="dk1"/>
                </a:solidFill>
                <a:latin typeface="Arial"/>
                <a:ea typeface="Arial"/>
                <a:cs typeface="Arial"/>
                <a:sym typeface="Arial"/>
              </a:defRPr>
            </a:lvl1pPr>
            <a:lvl2pPr lvl="1" algn="l" rtl="0">
              <a:spcBef>
                <a:spcPts val="480"/>
              </a:spcBef>
              <a:buClr>
                <a:schemeClr val="dk1"/>
              </a:buClr>
              <a:buSzPct val="100000"/>
              <a:buFont typeface="Courier New"/>
              <a:buChar char="o"/>
              <a:defRPr sz="2400" b="0" i="0" u="none" strike="noStrike" cap="none">
                <a:solidFill>
                  <a:schemeClr val="dk1"/>
                </a:solidFill>
                <a:latin typeface="Arial"/>
                <a:ea typeface="Arial"/>
                <a:cs typeface="Arial"/>
                <a:sym typeface="Arial"/>
              </a:defRPr>
            </a:lvl2pPr>
            <a:lvl3pPr lvl="2" algn="l" rtl="0">
              <a:spcBef>
                <a:spcPts val="480"/>
              </a:spcBef>
              <a:buClr>
                <a:schemeClr val="dk1"/>
              </a:buClr>
              <a:buSzPct val="100000"/>
              <a:buFont typeface="Wingdings"/>
              <a:buChar char="§"/>
              <a:defRPr sz="2400" b="0" i="0" u="none" strike="noStrike" cap="none">
                <a:solidFill>
                  <a:schemeClr val="dk1"/>
                </a:solidFill>
                <a:latin typeface="Arial"/>
                <a:ea typeface="Arial"/>
                <a:cs typeface="Arial"/>
                <a:sym typeface="Arial"/>
              </a:defRPr>
            </a:lvl3pPr>
            <a:lvl4pPr lvl="3"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4pPr>
            <a:lvl5pPr lvl="4" algn="l" rtl="0">
              <a:spcBef>
                <a:spcPts val="360"/>
              </a:spcBef>
              <a:buClr>
                <a:schemeClr val="dk1"/>
              </a:buClr>
              <a:buSzPct val="100000"/>
              <a:buFont typeface="Courier New"/>
              <a:buChar char="o"/>
              <a:defRPr sz="1800" b="0" i="0" u="none" strike="noStrike" cap="none">
                <a:solidFill>
                  <a:schemeClr val="dk1"/>
                </a:solidFill>
                <a:latin typeface="Arial"/>
                <a:ea typeface="Arial"/>
                <a:cs typeface="Arial"/>
                <a:sym typeface="Arial"/>
              </a:defRPr>
            </a:lvl5pPr>
            <a:lvl6pPr lvl="5" algn="l" rtl="0">
              <a:spcBef>
                <a:spcPts val="360"/>
              </a:spcBef>
              <a:buClr>
                <a:schemeClr val="dk1"/>
              </a:buClr>
              <a:buSzPct val="100000"/>
              <a:buFont typeface="Wingdings"/>
              <a:buChar char="§"/>
              <a:defRPr sz="1800" b="0" i="0" u="none" strike="noStrike" cap="none">
                <a:solidFill>
                  <a:schemeClr val="dk1"/>
                </a:solidFill>
                <a:latin typeface="Arial"/>
                <a:ea typeface="Arial"/>
                <a:cs typeface="Arial"/>
                <a:sym typeface="Arial"/>
              </a:defRPr>
            </a:lvl6pPr>
            <a:lvl7pPr lvl="6"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lvl="7" algn="l" rtl="0">
              <a:spcBef>
                <a:spcPts val="360"/>
              </a:spcBef>
              <a:buClr>
                <a:schemeClr val="dk1"/>
              </a:buClr>
              <a:buSzPct val="100000"/>
              <a:buFont typeface="Courier New"/>
              <a:buChar char="o"/>
              <a:defRPr sz="1800" b="0" i="0" u="none" strike="noStrike" cap="none">
                <a:solidFill>
                  <a:schemeClr val="dk1"/>
                </a:solidFill>
                <a:latin typeface="Arial"/>
                <a:ea typeface="Arial"/>
                <a:cs typeface="Arial"/>
                <a:sym typeface="Arial"/>
              </a:defRPr>
            </a:lvl8pPr>
            <a:lvl9pPr lvl="8" algn="l" rtl="0">
              <a:spcBef>
                <a:spcPts val="360"/>
              </a:spcBef>
              <a:buClr>
                <a:schemeClr val="dk1"/>
              </a:buClr>
              <a:buSzPct val="100000"/>
              <a:buFont typeface="Wingdings"/>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comments" Target="../comments/comment3.xml"/><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11.png"/><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10.png"/><Relationship Id="rId7" Type="http://schemas.openxmlformats.org/officeDocument/2006/relationships/comments" Target="../comments/comment4.xm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comments" Target="../comments/comment5.xml"/><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comments" Target="../comments/comment6.xml"/><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comments" Target="../comments/comment7.xml"/><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12.png"/><Relationship Id="rId7" Type="http://schemas.openxmlformats.org/officeDocument/2006/relationships/comments" Target="../comments/comment8.xml"/><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comments" Target="../comments/comment9.xml"/><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png"/><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comments" Target="../comments/comment1.xml"/><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comments" Target="../comments/comment10.xml"/><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13.png"/><Relationship Id="rId7" Type="http://schemas.openxmlformats.org/officeDocument/2006/relationships/comments" Target="../comments/comment11.xml"/><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png"/><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comments" Target="../comments/comment12.xml"/><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17.jpg"/><Relationship Id="rId7" Type="http://schemas.openxmlformats.org/officeDocument/2006/relationships/image" Target="../media/image18.jpg"/><Relationship Id="rId8" Type="http://schemas.openxmlformats.org/officeDocument/2006/relationships/comments" Target="../comments/comment13.xml"/><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19.jpg"/><Relationship Id="rId7" Type="http://schemas.openxmlformats.org/officeDocument/2006/relationships/image" Target="../media/image20.jpg"/><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png"/><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25.png"/><Relationship Id="rId7" Type="http://schemas.openxmlformats.org/officeDocument/2006/relationships/image" Target="../media/image26.jpeg"/><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27.jpeg"/><Relationship Id="rId7" Type="http://schemas.openxmlformats.org/officeDocument/2006/relationships/image" Target="../media/image28.jpeg"/><Relationship Id="rId8" Type="http://schemas.openxmlformats.org/officeDocument/2006/relationships/image" Target="../media/image25.png"/><Relationship Id="rId9" Type="http://schemas.openxmlformats.org/officeDocument/2006/relationships/comments" Target="../comments/comment14.xml"/><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jpeg"/><Relationship Id="rId9" Type="http://schemas.openxmlformats.org/officeDocument/2006/relationships/image" Target="../media/image32.jpeg"/><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png"/><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33.jpg"/><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34.png"/><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8.jpeg"/><Relationship Id="rId7" Type="http://schemas.openxmlformats.org/officeDocument/2006/relationships/diagramData" Target="../diagrams/data1.xml"/><Relationship Id="rId8" Type="http://schemas.openxmlformats.org/officeDocument/2006/relationships/diagramLayout" Target="../diagrams/layout1.xml"/><Relationship Id="rId9" Type="http://schemas.openxmlformats.org/officeDocument/2006/relationships/diagramQuickStyle" Target="../diagrams/quickStyle1.xml"/><Relationship Id="rId10" Type="http://schemas.openxmlformats.org/officeDocument/2006/relationships/diagramColors" Target="../diagrams/colors1.xml"/><Relationship Id="rId11" Type="http://schemas.microsoft.com/office/2007/relationships/diagramDrawing" Target="../diagrams/drawing1.xml"/><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diagramData" Target="../diagrams/data2.xml"/><Relationship Id="rId7" Type="http://schemas.openxmlformats.org/officeDocument/2006/relationships/diagramLayout" Target="../diagrams/layout2.xml"/><Relationship Id="rId8" Type="http://schemas.openxmlformats.org/officeDocument/2006/relationships/diagramQuickStyle" Target="../diagrams/quickStyle2.xml"/><Relationship Id="rId9" Type="http://schemas.openxmlformats.org/officeDocument/2006/relationships/diagramColors" Target="../diagrams/colors2.xml"/><Relationship Id="rId10" Type="http://schemas.microsoft.com/office/2007/relationships/diagramDrawing" Target="../diagrams/drawing2.xml"/><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comments" Target="../comments/comment2.xml"/><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png"/><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9.jpg"/><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diagramData" Target="../diagrams/data3.xml"/><Relationship Id="rId7" Type="http://schemas.openxmlformats.org/officeDocument/2006/relationships/diagramLayout" Target="../diagrams/layout3.xml"/><Relationship Id="rId8" Type="http://schemas.openxmlformats.org/officeDocument/2006/relationships/diagramQuickStyle" Target="../diagrams/quickStyle3.xml"/><Relationship Id="rId9" Type="http://schemas.openxmlformats.org/officeDocument/2006/relationships/diagramColors" Target="../diagrams/colors3.xml"/><Relationship Id="rId10" Type="http://schemas.microsoft.com/office/2007/relationships/diagramDrawing" Target="../diagrams/drawing3.xml"/><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pic>
        <p:nvPicPr>
          <p:cNvPr id="45" name="Shape 45"/>
          <p:cNvPicPr preferRelativeResize="0"/>
          <p:nvPr/>
        </p:nvPicPr>
        <p:blipFill>
          <a:blip r:embed="rId3">
            <a:alphaModFix/>
          </a:blip>
          <a:stretch>
            <a:fillRect/>
          </a:stretch>
        </p:blipFill>
        <p:spPr>
          <a:xfrm>
            <a:off x="0" y="0"/>
            <a:ext cx="9144000" cy="5020056"/>
          </a:xfrm>
          <a:prstGeom prst="rect">
            <a:avLst/>
          </a:prstGeom>
          <a:noFill/>
          <a:ln>
            <a:noFill/>
          </a:ln>
        </p:spPr>
      </p:pic>
      <p:sp>
        <p:nvSpPr>
          <p:cNvPr id="47" name="Shape 47"/>
          <p:cNvSpPr txBox="1">
            <a:spLocks noGrp="1"/>
          </p:cNvSpPr>
          <p:nvPr>
            <p:ph type="subTitle" idx="1"/>
          </p:nvPr>
        </p:nvSpPr>
        <p:spPr>
          <a:xfrm>
            <a:off x="2788026" y="5181600"/>
            <a:ext cx="6355974" cy="859879"/>
          </a:xfrm>
          <a:prstGeom prst="rect">
            <a:avLst/>
          </a:prstGeom>
        </p:spPr>
        <p:txBody>
          <a:bodyPr lIns="91425" tIns="91425" rIns="91425" bIns="91425" anchor="t" anchorCtr="0">
            <a:noAutofit/>
          </a:bodyPr>
          <a:lstStyle/>
          <a:p>
            <a:pPr lvl="0" algn="l"/>
            <a:r>
              <a:rPr lang="it-IT" sz="1600" b="1" dirty="0" smtClean="0">
                <a:solidFill>
                  <a:schemeClr val="tx1"/>
                </a:solidFill>
                <a:latin typeface="Calibri" charset="0"/>
                <a:ea typeface="Calibri" charset="0"/>
                <a:cs typeface="Calibri" charset="0"/>
              </a:rPr>
              <a:t>SUPERVISOR: </a:t>
            </a:r>
            <a:r>
              <a:rPr lang="it-IT" sz="1600" dirty="0" smtClean="0">
                <a:solidFill>
                  <a:schemeClr val="tx1"/>
                </a:solidFill>
                <a:latin typeface="Calibri" charset="0"/>
                <a:ea typeface="Calibri" charset="0"/>
                <a:cs typeface="Calibri" charset="0"/>
              </a:rPr>
              <a:t>Raffaela Mirandola</a:t>
            </a:r>
          </a:p>
          <a:p>
            <a:pPr lvl="0" algn="l"/>
            <a:r>
              <a:rPr lang="it-IT" sz="1600" b="1" dirty="0" smtClean="0">
                <a:solidFill>
                  <a:schemeClr val="tx1"/>
                </a:solidFill>
                <a:latin typeface="Calibri" charset="0"/>
                <a:ea typeface="Calibri" charset="0"/>
                <a:cs typeface="Calibri" charset="0"/>
              </a:rPr>
              <a:t>CO-SUPERVISOR:</a:t>
            </a:r>
            <a:r>
              <a:rPr lang="it-IT" sz="1600" dirty="0" smtClean="0">
                <a:solidFill>
                  <a:schemeClr val="tx1"/>
                </a:solidFill>
                <a:latin typeface="Calibri" charset="0"/>
                <a:ea typeface="Calibri" charset="0"/>
                <a:cs typeface="Calibri" charset="0"/>
              </a:rPr>
              <a:t> Diego</a:t>
            </a:r>
            <a:r>
              <a:rPr lang="it-IT" sz="1600" b="1" dirty="0" smtClean="0">
                <a:solidFill>
                  <a:schemeClr val="tx1"/>
                </a:solidFill>
                <a:latin typeface="Calibri" charset="0"/>
                <a:ea typeface="Calibri" charset="0"/>
                <a:cs typeface="Calibri" charset="0"/>
              </a:rPr>
              <a:t> </a:t>
            </a:r>
            <a:r>
              <a:rPr lang="it-IT" sz="1600" dirty="0" smtClean="0">
                <a:solidFill>
                  <a:schemeClr val="tx1"/>
                </a:solidFill>
                <a:latin typeface="Calibri" charset="0"/>
                <a:ea typeface="Calibri" charset="0"/>
                <a:cs typeface="Calibri" charset="0"/>
              </a:rPr>
              <a:t>Pérez</a:t>
            </a:r>
            <a:r>
              <a:rPr lang="it-IT" sz="1600" dirty="0">
                <a:solidFill>
                  <a:schemeClr val="tx1"/>
                </a:solidFill>
                <a:latin typeface="Calibri" charset="0"/>
                <a:ea typeface="Calibri" charset="0"/>
                <a:cs typeface="Calibri" charset="0"/>
              </a:rPr>
              <a:t> </a:t>
            </a:r>
            <a:r>
              <a:rPr lang="it-IT" sz="1600" dirty="0" smtClean="0">
                <a:solidFill>
                  <a:schemeClr val="tx1"/>
                </a:solidFill>
                <a:latin typeface="Calibri" charset="0"/>
                <a:ea typeface="Calibri" charset="0"/>
                <a:cs typeface="Calibri" charset="0"/>
              </a:rPr>
              <a:t>Palacín </a:t>
            </a:r>
            <a:r>
              <a:rPr lang="it-IT" sz="1400" i="1" dirty="0" smtClean="0">
                <a:solidFill>
                  <a:schemeClr val="tx1"/>
                </a:solidFill>
                <a:latin typeface="Calibri" charset="0"/>
                <a:ea typeface="Calibri" charset="0"/>
                <a:cs typeface="Calibri" charset="0"/>
              </a:rPr>
              <a:t>(</a:t>
            </a:r>
            <a:r>
              <a:rPr lang="en-AU" sz="1400" i="1" dirty="0" smtClean="0">
                <a:solidFill>
                  <a:schemeClr val="tx1"/>
                </a:solidFill>
                <a:latin typeface="Calibri" charset="0"/>
                <a:ea typeface="Calibri" charset="0"/>
                <a:cs typeface="Calibri" charset="0"/>
              </a:rPr>
              <a:t>Affiliation</a:t>
            </a:r>
            <a:r>
              <a:rPr lang="it-IT" sz="1400" i="1" dirty="0" smtClean="0">
                <a:solidFill>
                  <a:schemeClr val="tx1"/>
                </a:solidFill>
                <a:latin typeface="Calibri" charset="0"/>
                <a:ea typeface="Calibri" charset="0"/>
                <a:cs typeface="Calibri" charset="0"/>
              </a:rPr>
              <a:t>: </a:t>
            </a:r>
            <a:r>
              <a:rPr lang="en-AU" sz="1400" i="1" dirty="0" smtClean="0">
                <a:solidFill>
                  <a:schemeClr val="tx1"/>
                </a:solidFill>
                <a:latin typeface="Calibri" charset="0"/>
                <a:ea typeface="Calibri" charset="0"/>
                <a:cs typeface="Calibri" charset="0"/>
              </a:rPr>
              <a:t>Linnaeus University, Sweden</a:t>
            </a:r>
            <a:r>
              <a:rPr lang="it-IT" sz="1400" i="1" dirty="0" smtClean="0">
                <a:solidFill>
                  <a:schemeClr val="tx1"/>
                </a:solidFill>
                <a:latin typeface="Calibri" charset="0"/>
                <a:ea typeface="Calibri" charset="0"/>
                <a:cs typeface="Calibri" charset="0"/>
              </a:rPr>
              <a:t>) </a:t>
            </a:r>
          </a:p>
          <a:p>
            <a:pPr lvl="0"/>
            <a:endParaRPr sz="1200" dirty="0">
              <a:solidFill>
                <a:schemeClr val="tx1"/>
              </a:solidFill>
              <a:latin typeface="Calibri" charset="0"/>
              <a:ea typeface="Calibri" charset="0"/>
              <a:cs typeface="Calibri" charset="0"/>
            </a:endParaRPr>
          </a:p>
        </p:txBody>
      </p:sp>
      <p:sp>
        <p:nvSpPr>
          <p:cNvPr id="48" name="Shape 48"/>
          <p:cNvSpPr txBox="1"/>
          <p:nvPr/>
        </p:nvSpPr>
        <p:spPr>
          <a:xfrm>
            <a:off x="6783700" y="6531000"/>
            <a:ext cx="2599200" cy="363899"/>
          </a:xfrm>
          <a:prstGeom prst="rect">
            <a:avLst/>
          </a:prstGeom>
          <a:noFill/>
          <a:ln>
            <a:noFill/>
          </a:ln>
        </p:spPr>
        <p:txBody>
          <a:bodyPr lIns="91425" tIns="91425" rIns="91425" bIns="91425" anchor="t" anchorCtr="0">
            <a:noAutofit/>
          </a:bodyPr>
          <a:lstStyle/>
          <a:p>
            <a:pPr lvl="0" rtl="0">
              <a:spcBef>
                <a:spcPts val="0"/>
              </a:spcBef>
              <a:buNone/>
            </a:pPr>
            <a:r>
              <a:rPr lang="it" sz="1200" b="1">
                <a:solidFill>
                  <a:srgbClr val="FFFFFF"/>
                </a:solidFill>
              </a:rPr>
              <a:t>POLITECNICO DI MILANO</a:t>
            </a:r>
          </a:p>
        </p:txBody>
      </p:sp>
      <p:pic>
        <p:nvPicPr>
          <p:cNvPr id="49" name="Shape 49"/>
          <p:cNvPicPr preferRelativeResize="0"/>
          <p:nvPr/>
        </p:nvPicPr>
        <p:blipFill>
          <a:blip r:embed="rId4">
            <a:alphaModFix/>
          </a:blip>
          <a:stretch>
            <a:fillRect/>
          </a:stretch>
        </p:blipFill>
        <p:spPr>
          <a:xfrm>
            <a:off x="0" y="6571225"/>
            <a:ext cx="9144000" cy="286775"/>
          </a:xfrm>
          <a:prstGeom prst="rect">
            <a:avLst/>
          </a:prstGeom>
          <a:noFill/>
          <a:ln>
            <a:noFill/>
          </a:ln>
        </p:spPr>
      </p:pic>
      <p:sp>
        <p:nvSpPr>
          <p:cNvPr id="50" name="Shape 50"/>
          <p:cNvSpPr txBox="1">
            <a:spLocks noGrp="1"/>
          </p:cNvSpPr>
          <p:nvPr>
            <p:ph type="ctrTitle"/>
          </p:nvPr>
        </p:nvSpPr>
        <p:spPr>
          <a:xfrm>
            <a:off x="-1313793" y="6508165"/>
            <a:ext cx="6810703" cy="447035"/>
          </a:xfrm>
          <a:prstGeom prst="rect">
            <a:avLst/>
          </a:prstGeom>
        </p:spPr>
        <p:txBody>
          <a:bodyPr lIns="91425" tIns="91425" rIns="91425" bIns="91425" anchor="ctr" anchorCtr="0">
            <a:noAutofit/>
          </a:bodyPr>
          <a:lstStyle/>
          <a:p>
            <a:pPr lvl="0" indent="457200">
              <a:lnSpc>
                <a:spcPct val="115000"/>
              </a:lnSpc>
            </a:pPr>
            <a:r>
              <a:rPr lang="en-AU" sz="800" dirty="0" smtClean="0">
                <a:solidFill>
                  <a:srgbClr val="003366"/>
                </a:solidFill>
              </a:rPr>
              <a:t>Dealing with Uncertainties in Availability Models using Fuzzy Logic and Neural Networks </a:t>
            </a:r>
            <a:endParaRPr lang="en-AU" sz="800" dirty="0">
              <a:solidFill>
                <a:srgbClr val="003366"/>
              </a:solidFill>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220465"/>
            <a:ext cx="2788026" cy="1400620"/>
          </a:xfrm>
          <a:prstGeom prst="rect">
            <a:avLst/>
          </a:prstGeom>
        </p:spPr>
      </p:pic>
      <p:sp>
        <p:nvSpPr>
          <p:cNvPr id="4" name="TextBox 3"/>
          <p:cNvSpPr txBox="1"/>
          <p:nvPr/>
        </p:nvSpPr>
        <p:spPr>
          <a:xfrm>
            <a:off x="2788027" y="21395"/>
            <a:ext cx="6355974" cy="1738938"/>
          </a:xfrm>
          <a:prstGeom prst="rect">
            <a:avLst/>
          </a:prstGeom>
          <a:noFill/>
        </p:spPr>
        <p:txBody>
          <a:bodyPr wrap="square" rtlCol="0">
            <a:spAutoFit/>
          </a:bodyPr>
          <a:lstStyle/>
          <a:p>
            <a:pPr algn="ctr">
              <a:lnSpc>
                <a:spcPct val="150000"/>
              </a:lnSpc>
            </a:pPr>
            <a:r>
              <a:rPr lang="en-US" sz="2800" b="1" dirty="0">
                <a:solidFill>
                  <a:schemeClr val="accent1">
                    <a:lumMod val="50000"/>
                  </a:schemeClr>
                </a:solidFill>
                <a:latin typeface="Calibri" charset="0"/>
                <a:ea typeface="Calibri" charset="0"/>
                <a:cs typeface="Calibri" charset="0"/>
              </a:rPr>
              <a:t>P</a:t>
            </a:r>
            <a:r>
              <a:rPr lang="en-US" sz="2400" b="1" dirty="0">
                <a:solidFill>
                  <a:schemeClr val="accent1">
                    <a:lumMod val="50000"/>
                  </a:schemeClr>
                </a:solidFill>
                <a:latin typeface="Calibri" charset="0"/>
                <a:ea typeface="Calibri" charset="0"/>
                <a:cs typeface="Calibri" charset="0"/>
              </a:rPr>
              <a:t>OLITECNICO </a:t>
            </a:r>
            <a:r>
              <a:rPr lang="en-US" sz="2800" b="1" dirty="0" smtClean="0">
                <a:solidFill>
                  <a:schemeClr val="accent1">
                    <a:lumMod val="50000"/>
                  </a:schemeClr>
                </a:solidFill>
                <a:latin typeface="Calibri" charset="0"/>
                <a:ea typeface="Calibri" charset="0"/>
                <a:cs typeface="Calibri" charset="0"/>
              </a:rPr>
              <a:t>D</a:t>
            </a:r>
            <a:r>
              <a:rPr lang="en-US" sz="2400" b="1" dirty="0" smtClean="0">
                <a:solidFill>
                  <a:schemeClr val="accent1">
                    <a:lumMod val="50000"/>
                  </a:schemeClr>
                </a:solidFill>
                <a:latin typeface="Calibri" charset="0"/>
                <a:ea typeface="Calibri" charset="0"/>
                <a:cs typeface="Calibri" charset="0"/>
              </a:rPr>
              <a:t>I </a:t>
            </a:r>
            <a:r>
              <a:rPr lang="en-US" sz="2800" b="1" dirty="0">
                <a:solidFill>
                  <a:schemeClr val="accent1">
                    <a:lumMod val="50000"/>
                  </a:schemeClr>
                </a:solidFill>
                <a:latin typeface="Calibri" charset="0"/>
                <a:ea typeface="Calibri" charset="0"/>
                <a:cs typeface="Calibri" charset="0"/>
              </a:rPr>
              <a:t>M</a:t>
            </a:r>
            <a:r>
              <a:rPr lang="en-US" sz="2400" b="1" dirty="0">
                <a:solidFill>
                  <a:schemeClr val="accent1">
                    <a:lumMod val="50000"/>
                  </a:schemeClr>
                </a:solidFill>
                <a:latin typeface="Calibri" charset="0"/>
                <a:ea typeface="Calibri" charset="0"/>
                <a:cs typeface="Calibri" charset="0"/>
              </a:rPr>
              <a:t>ILANO </a:t>
            </a:r>
            <a:endParaRPr lang="en-US" sz="1600" dirty="0">
              <a:solidFill>
                <a:schemeClr val="accent1">
                  <a:lumMod val="50000"/>
                </a:schemeClr>
              </a:solidFill>
            </a:endParaRPr>
          </a:p>
          <a:p>
            <a:pPr algn="ctr"/>
            <a:r>
              <a:rPr lang="en-US" sz="1600" dirty="0">
                <a:solidFill>
                  <a:schemeClr val="accent1">
                    <a:lumMod val="50000"/>
                  </a:schemeClr>
                </a:solidFill>
                <a:latin typeface="Calibri" charset="0"/>
                <a:ea typeface="Calibri" charset="0"/>
                <a:cs typeface="Calibri" charset="0"/>
              </a:rPr>
              <a:t>School of Industrial and Information Engineering </a:t>
            </a:r>
            <a:endParaRPr lang="en-US" sz="1600" dirty="0" smtClean="0">
              <a:solidFill>
                <a:schemeClr val="accent1">
                  <a:lumMod val="50000"/>
                </a:schemeClr>
              </a:solidFill>
              <a:latin typeface="Calibri" charset="0"/>
              <a:ea typeface="Calibri" charset="0"/>
              <a:cs typeface="Calibri" charset="0"/>
            </a:endParaRPr>
          </a:p>
          <a:p>
            <a:pPr algn="ctr"/>
            <a:r>
              <a:rPr lang="en-US" sz="1600" dirty="0" smtClean="0">
                <a:solidFill>
                  <a:schemeClr val="accent1">
                    <a:lumMod val="50000"/>
                  </a:schemeClr>
                </a:solidFill>
                <a:latin typeface="Calibri" charset="0"/>
                <a:ea typeface="Calibri" charset="0"/>
                <a:cs typeface="Calibri" charset="0"/>
              </a:rPr>
              <a:t>Computer </a:t>
            </a:r>
            <a:r>
              <a:rPr lang="en-US" sz="1600" dirty="0">
                <a:solidFill>
                  <a:schemeClr val="accent1">
                    <a:lumMod val="50000"/>
                  </a:schemeClr>
                </a:solidFill>
                <a:latin typeface="Calibri" charset="0"/>
                <a:ea typeface="Calibri" charset="0"/>
                <a:cs typeface="Calibri" charset="0"/>
              </a:rPr>
              <a:t>Science and Engineering (CSE) </a:t>
            </a:r>
            <a:r>
              <a:rPr lang="mr-IN" sz="1600" dirty="0" smtClean="0">
                <a:solidFill>
                  <a:schemeClr val="accent1">
                    <a:lumMod val="50000"/>
                  </a:schemeClr>
                </a:solidFill>
                <a:latin typeface="Calibri" charset="0"/>
                <a:ea typeface="Calibri" charset="0"/>
                <a:cs typeface="Calibri" charset="0"/>
              </a:rPr>
              <a:t>–</a:t>
            </a:r>
            <a:r>
              <a:rPr lang="it-IT" sz="1600" dirty="0" smtClean="0">
                <a:solidFill>
                  <a:schemeClr val="accent1">
                    <a:lumMod val="50000"/>
                  </a:schemeClr>
                </a:solidFill>
                <a:latin typeface="Calibri" charset="0"/>
                <a:ea typeface="Calibri" charset="0"/>
                <a:cs typeface="Calibri" charset="0"/>
              </a:rPr>
              <a:t> </a:t>
            </a:r>
            <a:r>
              <a:rPr lang="en-US" sz="1600" dirty="0">
                <a:solidFill>
                  <a:schemeClr val="accent1">
                    <a:lumMod val="50000"/>
                  </a:schemeClr>
                </a:solidFill>
                <a:latin typeface="Calibri" charset="0"/>
                <a:ea typeface="Calibri" charset="0"/>
                <a:cs typeface="Calibri" charset="0"/>
              </a:rPr>
              <a:t>Master Degree </a:t>
            </a:r>
            <a:endParaRPr lang="en-US" sz="1600" dirty="0" smtClean="0">
              <a:solidFill>
                <a:schemeClr val="accent1">
                  <a:lumMod val="50000"/>
                </a:schemeClr>
              </a:solidFill>
              <a:latin typeface="Calibri" charset="0"/>
              <a:ea typeface="Calibri" charset="0"/>
              <a:cs typeface="Calibri" charset="0"/>
            </a:endParaRPr>
          </a:p>
          <a:p>
            <a:pPr algn="ctr"/>
            <a:r>
              <a:rPr lang="en-US" sz="1600" dirty="0" smtClean="0">
                <a:solidFill>
                  <a:schemeClr val="accent1">
                    <a:lumMod val="50000"/>
                  </a:schemeClr>
                </a:solidFill>
                <a:latin typeface="Calibri" charset="0"/>
                <a:ea typeface="Calibri" charset="0"/>
                <a:cs typeface="Calibri" charset="0"/>
              </a:rPr>
              <a:t>Department </a:t>
            </a:r>
            <a:r>
              <a:rPr lang="en-US" sz="1600" dirty="0">
                <a:solidFill>
                  <a:schemeClr val="accent1">
                    <a:lumMod val="50000"/>
                  </a:schemeClr>
                </a:solidFill>
                <a:latin typeface="Calibri" charset="0"/>
                <a:ea typeface="Calibri" charset="0"/>
                <a:cs typeface="Calibri" charset="0"/>
              </a:rPr>
              <a:t>of Electronics, Information and Bio-engineering (DEIB) </a:t>
            </a:r>
          </a:p>
          <a:p>
            <a:endParaRPr lang="en-US" dirty="0">
              <a:latin typeface="Calibri Light" charset="0"/>
              <a:ea typeface="Calibri Light" charset="0"/>
              <a:cs typeface="Calibri Light" charset="0"/>
            </a:endParaRPr>
          </a:p>
        </p:txBody>
      </p:sp>
      <p:sp>
        <p:nvSpPr>
          <p:cNvPr id="11" name="Shape 47"/>
          <p:cNvSpPr txBox="1">
            <a:spLocks/>
          </p:cNvSpPr>
          <p:nvPr/>
        </p:nvSpPr>
        <p:spPr>
          <a:xfrm>
            <a:off x="4381500" y="6041479"/>
            <a:ext cx="6841474" cy="88473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ct val="100000"/>
              <a:buFont typeface="Arial"/>
              <a:buNone/>
              <a:defRPr sz="30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ct val="100000"/>
              <a:buFont typeface="Arial"/>
              <a:buNone/>
              <a:defRPr sz="30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ct val="100000"/>
              <a:buFont typeface="Arial"/>
              <a:buNone/>
              <a:defRPr sz="30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ct val="100000"/>
              <a:buFont typeface="Arial"/>
              <a:buNone/>
              <a:defRPr sz="30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ct val="100000"/>
              <a:buFont typeface="Arial"/>
              <a:buNone/>
              <a:defRPr sz="30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ct val="100000"/>
              <a:buFont typeface="Arial"/>
              <a:buNone/>
              <a:defRPr sz="30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ct val="100000"/>
              <a:buFont typeface="Arial"/>
              <a:buNone/>
              <a:defRPr sz="30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ct val="100000"/>
              <a:buFont typeface="Arial"/>
              <a:buNone/>
              <a:defRPr sz="30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ct val="100000"/>
              <a:buFont typeface="Arial"/>
              <a:buNone/>
              <a:defRPr sz="3000" b="0" i="0" u="none" strike="noStrike" cap="none">
                <a:solidFill>
                  <a:schemeClr val="dk2"/>
                </a:solidFill>
                <a:latin typeface="Arial"/>
                <a:ea typeface="Arial"/>
                <a:cs typeface="Arial"/>
                <a:sym typeface="Arial"/>
              </a:defRPr>
            </a:lvl9pPr>
          </a:lstStyle>
          <a:p>
            <a:pPr algn="l"/>
            <a:r>
              <a:rPr lang="it-IT" sz="1800" b="1" dirty="0" smtClean="0">
                <a:solidFill>
                  <a:schemeClr val="tx1"/>
                </a:solidFill>
                <a:latin typeface="Calibri" charset="0"/>
                <a:ea typeface="Calibri" charset="0"/>
                <a:cs typeface="Calibri" charset="0"/>
              </a:rPr>
              <a:t>STUDENT: </a:t>
            </a:r>
            <a:r>
              <a:rPr lang="it-IT" sz="1800" dirty="0" smtClean="0">
                <a:solidFill>
                  <a:schemeClr val="tx1"/>
                </a:solidFill>
                <a:latin typeface="Calibri" charset="0"/>
                <a:ea typeface="Calibri" charset="0"/>
                <a:cs typeface="Calibri" charset="0"/>
              </a:rPr>
              <a:t>Francesco Marchesani (</a:t>
            </a:r>
            <a:r>
              <a:rPr lang="it-IT" sz="1800" b="1" dirty="0" smtClean="0">
                <a:solidFill>
                  <a:schemeClr val="tx1"/>
                </a:solidFill>
                <a:latin typeface="Calibri" charset="0"/>
                <a:ea typeface="Calibri" charset="0"/>
                <a:cs typeface="Calibri" charset="0"/>
              </a:rPr>
              <a:t>Mat</a:t>
            </a:r>
            <a:r>
              <a:rPr lang="it-IT" sz="1800" dirty="0" smtClean="0">
                <a:solidFill>
                  <a:schemeClr val="tx1"/>
                </a:solidFill>
                <a:latin typeface="Calibri" charset="0"/>
                <a:ea typeface="Calibri" charset="0"/>
                <a:cs typeface="Calibri" charset="0"/>
              </a:rPr>
              <a:t>. </a:t>
            </a:r>
            <a:r>
              <a:rPr lang="it-IT" sz="1800" b="1" dirty="0" smtClean="0">
                <a:solidFill>
                  <a:schemeClr val="tx1"/>
                </a:solidFill>
                <a:latin typeface="Calibri" charset="0"/>
                <a:ea typeface="Calibri" charset="0"/>
                <a:cs typeface="Calibri" charset="0"/>
              </a:rPr>
              <a:t>852444</a:t>
            </a:r>
            <a:r>
              <a:rPr lang="it-IT" sz="1800" dirty="0" smtClean="0">
                <a:solidFill>
                  <a:schemeClr val="tx1"/>
                </a:solidFill>
                <a:latin typeface="Calibri" charset="0"/>
                <a:ea typeface="Calibri" charset="0"/>
                <a:cs typeface="Calibri" charset="0"/>
              </a:rPr>
              <a:t>)</a:t>
            </a:r>
          </a:p>
          <a:p>
            <a:endParaRPr lang="it-IT" sz="1400" dirty="0">
              <a:solidFill>
                <a:schemeClr val="tx1"/>
              </a:solidFill>
              <a:latin typeface="Calibri" charset="0"/>
              <a:ea typeface="Calibri" charset="0"/>
              <a:cs typeface="Calibri" charset="0"/>
            </a:endParaRPr>
          </a:p>
        </p:txBody>
      </p:sp>
      <p:sp>
        <p:nvSpPr>
          <p:cNvPr id="6" name="TextBox 5"/>
          <p:cNvSpPr txBox="1"/>
          <p:nvPr/>
        </p:nvSpPr>
        <p:spPr>
          <a:xfrm>
            <a:off x="3051957" y="3543300"/>
            <a:ext cx="5914243" cy="1569660"/>
          </a:xfrm>
          <a:prstGeom prst="rect">
            <a:avLst/>
          </a:prstGeom>
          <a:noFill/>
        </p:spPr>
        <p:txBody>
          <a:bodyPr wrap="square" rtlCol="0">
            <a:spAutoFit/>
          </a:bodyPr>
          <a:lstStyle/>
          <a:p>
            <a:pPr algn="ctr"/>
            <a:r>
              <a:rPr lang="en-US" sz="3200" dirty="0">
                <a:solidFill>
                  <a:schemeClr val="accent1">
                    <a:lumMod val="50000"/>
                  </a:schemeClr>
                </a:solidFill>
                <a:latin typeface="Calibri" charset="0"/>
                <a:ea typeface="Calibri" charset="0"/>
                <a:cs typeface="Calibri" charset="0"/>
              </a:rPr>
              <a:t>Dealing with Uncertainties </a:t>
            </a:r>
            <a:endParaRPr lang="en-US" sz="3200" dirty="0" smtClean="0">
              <a:solidFill>
                <a:schemeClr val="accent1">
                  <a:lumMod val="50000"/>
                </a:schemeClr>
              </a:solidFill>
              <a:latin typeface="Calibri" charset="0"/>
              <a:ea typeface="Calibri" charset="0"/>
              <a:cs typeface="Calibri" charset="0"/>
            </a:endParaRPr>
          </a:p>
          <a:p>
            <a:pPr algn="ctr"/>
            <a:r>
              <a:rPr lang="en-US" sz="3200" dirty="0" smtClean="0">
                <a:solidFill>
                  <a:schemeClr val="accent1">
                    <a:lumMod val="50000"/>
                  </a:schemeClr>
                </a:solidFill>
                <a:latin typeface="Calibri" charset="0"/>
                <a:ea typeface="Calibri" charset="0"/>
                <a:cs typeface="Calibri" charset="0"/>
              </a:rPr>
              <a:t>in </a:t>
            </a:r>
            <a:r>
              <a:rPr lang="en-US" sz="3200" dirty="0">
                <a:solidFill>
                  <a:schemeClr val="accent1">
                    <a:lumMod val="50000"/>
                  </a:schemeClr>
                </a:solidFill>
                <a:latin typeface="Calibri" charset="0"/>
                <a:ea typeface="Calibri" charset="0"/>
                <a:cs typeface="Calibri" charset="0"/>
              </a:rPr>
              <a:t>Availability Models using </a:t>
            </a:r>
            <a:endParaRPr lang="en-US" sz="3200" dirty="0" smtClean="0">
              <a:solidFill>
                <a:schemeClr val="accent1">
                  <a:lumMod val="50000"/>
                </a:schemeClr>
              </a:solidFill>
              <a:latin typeface="Calibri" charset="0"/>
              <a:ea typeface="Calibri" charset="0"/>
              <a:cs typeface="Calibri" charset="0"/>
            </a:endParaRPr>
          </a:p>
          <a:p>
            <a:pPr algn="ctr"/>
            <a:r>
              <a:rPr lang="en-US" sz="3200" dirty="0" smtClean="0">
                <a:solidFill>
                  <a:schemeClr val="accent1">
                    <a:lumMod val="50000"/>
                  </a:schemeClr>
                </a:solidFill>
                <a:latin typeface="Calibri" charset="0"/>
                <a:ea typeface="Calibri" charset="0"/>
                <a:cs typeface="Calibri" charset="0"/>
              </a:rPr>
              <a:t>Fuzzy </a:t>
            </a:r>
            <a:r>
              <a:rPr lang="en-US" sz="3200" dirty="0">
                <a:solidFill>
                  <a:schemeClr val="accent1">
                    <a:lumMod val="50000"/>
                  </a:schemeClr>
                </a:solidFill>
                <a:latin typeface="Calibri" charset="0"/>
                <a:ea typeface="Calibri" charset="0"/>
                <a:cs typeface="Calibri" charset="0"/>
              </a:rPr>
              <a:t>Logic and Neural Networks</a:t>
            </a:r>
          </a:p>
        </p:txBody>
      </p:sp>
      <p:sp>
        <p:nvSpPr>
          <p:cNvPr id="7" name="TextBox 6"/>
          <p:cNvSpPr txBox="1"/>
          <p:nvPr/>
        </p:nvSpPr>
        <p:spPr>
          <a:xfrm>
            <a:off x="20731" y="5829299"/>
            <a:ext cx="2746563" cy="954107"/>
          </a:xfrm>
          <a:prstGeom prst="rect">
            <a:avLst/>
          </a:prstGeom>
          <a:noFill/>
        </p:spPr>
        <p:txBody>
          <a:bodyPr wrap="square" rtlCol="0">
            <a:spAutoFit/>
          </a:bodyPr>
          <a:lstStyle/>
          <a:p>
            <a:pPr>
              <a:lnSpc>
                <a:spcPct val="150000"/>
              </a:lnSpc>
            </a:pPr>
            <a:r>
              <a:rPr lang="en-US" b="1" dirty="0"/>
              <a:t>Academic Year: </a:t>
            </a:r>
            <a:r>
              <a:rPr lang="en-US" i="1" dirty="0" smtClean="0"/>
              <a:t>2016/2017</a:t>
            </a:r>
          </a:p>
          <a:p>
            <a:pPr>
              <a:lnSpc>
                <a:spcPct val="150000"/>
              </a:lnSpc>
            </a:pPr>
            <a:r>
              <a:rPr lang="en-US" b="1" dirty="0" smtClean="0"/>
              <a:t>Discussion Date: </a:t>
            </a:r>
            <a:r>
              <a:rPr lang="en-US" i="1" dirty="0" smtClean="0"/>
              <a:t>21/12/2017 </a:t>
            </a:r>
            <a:endParaRPr lang="en-US"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par>
                                <p:cTn id="9" presetID="10" presetClass="entr" presetSubtype="0" fill="hold"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750"/>
                                        <p:tgtEl>
                                          <p:spTgt spid="4">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750"/>
                                        <p:tgtEl>
                                          <p:spTgt spid="4">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750"/>
                                        <p:tgtEl>
                                          <p:spTgt spid="4">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childTnLst>
                          </p:cTn>
                        </p:par>
                        <p:par>
                          <p:cTn id="21" fill="hold">
                            <p:stCondLst>
                              <p:cond delay="750"/>
                            </p:stCondLst>
                            <p:childTnLst>
                              <p:par>
                                <p:cTn id="22" presetID="41" presetClass="entr" presetSubtype="0" fill="hold" nodeType="afterEffect">
                                  <p:stCondLst>
                                    <p:cond delay="0"/>
                                  </p:stCondLst>
                                  <p:iterate type="lt">
                                    <p:tmPct val="10000"/>
                                  </p:iterate>
                                  <p:childTnLst>
                                    <p:set>
                                      <p:cBhvr>
                                        <p:cTn id="23" dur="1" fill="hold">
                                          <p:stCondLst>
                                            <p:cond delay="0"/>
                                          </p:stCondLst>
                                        </p:cTn>
                                        <p:tgtEl>
                                          <p:spTgt spid="6">
                                            <p:txEl>
                                              <p:pRg st="0" end="0"/>
                                            </p:txEl>
                                          </p:spTgt>
                                        </p:tgtEl>
                                        <p:attrNameLst>
                                          <p:attrName>style.visibility</p:attrName>
                                        </p:attrNameLst>
                                      </p:cBhvr>
                                      <p:to>
                                        <p:strVal val="visible"/>
                                      </p:to>
                                    </p:set>
                                    <p:anim calcmode="lin" valueType="num">
                                      <p:cBhvr>
                                        <p:cTn id="24" dur="250" fill="hold"/>
                                        <p:tgtEl>
                                          <p:spTgt spid="6">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25" dur="250" fill="hold"/>
                                        <p:tgtEl>
                                          <p:spTgt spid="6">
                                            <p:txEl>
                                              <p:pRg st="0" end="0"/>
                                            </p:txEl>
                                          </p:spTgt>
                                        </p:tgtEl>
                                        <p:attrNameLst>
                                          <p:attrName>ppt_y</p:attrName>
                                        </p:attrNameLst>
                                      </p:cBhvr>
                                      <p:tavLst>
                                        <p:tav tm="0">
                                          <p:val>
                                            <p:strVal val="#ppt_y"/>
                                          </p:val>
                                        </p:tav>
                                        <p:tav tm="100000">
                                          <p:val>
                                            <p:strVal val="#ppt_y"/>
                                          </p:val>
                                        </p:tav>
                                      </p:tavLst>
                                    </p:anim>
                                    <p:anim calcmode="lin" valueType="num">
                                      <p:cBhvr>
                                        <p:cTn id="26" dur="250" fill="hold"/>
                                        <p:tgtEl>
                                          <p:spTgt spid="6">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7" dur="250" fill="hold"/>
                                        <p:tgtEl>
                                          <p:spTgt spid="6">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8" dur="250" tmFilter="0,0; .5, 1; 1, 1"/>
                                        <p:tgtEl>
                                          <p:spTgt spid="6">
                                            <p:txEl>
                                              <p:pRg st="0" end="0"/>
                                            </p:txEl>
                                          </p:spTgt>
                                        </p:tgtEl>
                                      </p:cBhvr>
                                    </p:animEffect>
                                  </p:childTnLst>
                                </p:cTn>
                              </p:par>
                            </p:childTnLst>
                          </p:cTn>
                        </p:par>
                        <p:par>
                          <p:cTn id="29" fill="hold">
                            <p:stCondLst>
                              <p:cond delay="1575"/>
                            </p:stCondLst>
                            <p:childTnLst>
                              <p:par>
                                <p:cTn id="30" presetID="41" presetClass="entr" presetSubtype="0" fill="hold" nodeType="afterEffect">
                                  <p:stCondLst>
                                    <p:cond delay="0"/>
                                  </p:stCondLst>
                                  <p:iterate type="lt">
                                    <p:tmPct val="10000"/>
                                  </p:iterate>
                                  <p:childTnLst>
                                    <p:set>
                                      <p:cBhvr>
                                        <p:cTn id="31" dur="1" fill="hold">
                                          <p:stCondLst>
                                            <p:cond delay="0"/>
                                          </p:stCondLst>
                                        </p:cTn>
                                        <p:tgtEl>
                                          <p:spTgt spid="6">
                                            <p:txEl>
                                              <p:pRg st="1" end="1"/>
                                            </p:txEl>
                                          </p:spTgt>
                                        </p:tgtEl>
                                        <p:attrNameLst>
                                          <p:attrName>style.visibility</p:attrName>
                                        </p:attrNameLst>
                                      </p:cBhvr>
                                      <p:to>
                                        <p:strVal val="visible"/>
                                      </p:to>
                                    </p:set>
                                    <p:anim calcmode="lin" valueType="num">
                                      <p:cBhvr>
                                        <p:cTn id="32" dur="250" fill="hold"/>
                                        <p:tgtEl>
                                          <p:spTgt spid="6">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33" dur="250" fill="hold"/>
                                        <p:tgtEl>
                                          <p:spTgt spid="6">
                                            <p:txEl>
                                              <p:pRg st="1" end="1"/>
                                            </p:txEl>
                                          </p:spTgt>
                                        </p:tgtEl>
                                        <p:attrNameLst>
                                          <p:attrName>ppt_y</p:attrName>
                                        </p:attrNameLst>
                                      </p:cBhvr>
                                      <p:tavLst>
                                        <p:tav tm="0">
                                          <p:val>
                                            <p:strVal val="#ppt_y"/>
                                          </p:val>
                                        </p:tav>
                                        <p:tav tm="100000">
                                          <p:val>
                                            <p:strVal val="#ppt_y"/>
                                          </p:val>
                                        </p:tav>
                                      </p:tavLst>
                                    </p:anim>
                                    <p:anim calcmode="lin" valueType="num">
                                      <p:cBhvr>
                                        <p:cTn id="34" dur="250" fill="hold"/>
                                        <p:tgtEl>
                                          <p:spTgt spid="6">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5" dur="250" fill="hold"/>
                                        <p:tgtEl>
                                          <p:spTgt spid="6">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6" dur="250" tmFilter="0,0; .5, 1; 1, 1"/>
                                        <p:tgtEl>
                                          <p:spTgt spid="6">
                                            <p:txEl>
                                              <p:pRg st="1" end="1"/>
                                            </p:txEl>
                                          </p:spTgt>
                                        </p:tgtEl>
                                      </p:cBhvr>
                                    </p:animEffect>
                                  </p:childTnLst>
                                </p:cTn>
                              </p:par>
                            </p:childTnLst>
                          </p:cTn>
                        </p:par>
                        <p:par>
                          <p:cTn id="37" fill="hold">
                            <p:stCondLst>
                              <p:cond delay="2425"/>
                            </p:stCondLst>
                            <p:childTnLst>
                              <p:par>
                                <p:cTn id="38" presetID="41" presetClass="entr" presetSubtype="0" fill="hold" nodeType="afterEffect">
                                  <p:stCondLst>
                                    <p:cond delay="0"/>
                                  </p:stCondLst>
                                  <p:iterate type="lt">
                                    <p:tmPct val="10000"/>
                                  </p:iterate>
                                  <p:childTnLst>
                                    <p:set>
                                      <p:cBhvr>
                                        <p:cTn id="39" dur="1" fill="hold">
                                          <p:stCondLst>
                                            <p:cond delay="0"/>
                                          </p:stCondLst>
                                        </p:cTn>
                                        <p:tgtEl>
                                          <p:spTgt spid="6">
                                            <p:txEl>
                                              <p:pRg st="2" end="2"/>
                                            </p:txEl>
                                          </p:spTgt>
                                        </p:tgtEl>
                                        <p:attrNameLst>
                                          <p:attrName>style.visibility</p:attrName>
                                        </p:attrNameLst>
                                      </p:cBhvr>
                                      <p:to>
                                        <p:strVal val="visible"/>
                                      </p:to>
                                    </p:set>
                                    <p:anim calcmode="lin" valueType="num">
                                      <p:cBhvr>
                                        <p:cTn id="40" dur="250" fill="hold"/>
                                        <p:tgtEl>
                                          <p:spTgt spid="6">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41" dur="250" fill="hold"/>
                                        <p:tgtEl>
                                          <p:spTgt spid="6">
                                            <p:txEl>
                                              <p:pRg st="2" end="2"/>
                                            </p:txEl>
                                          </p:spTgt>
                                        </p:tgtEl>
                                        <p:attrNameLst>
                                          <p:attrName>ppt_y</p:attrName>
                                        </p:attrNameLst>
                                      </p:cBhvr>
                                      <p:tavLst>
                                        <p:tav tm="0">
                                          <p:val>
                                            <p:strVal val="#ppt_y"/>
                                          </p:val>
                                        </p:tav>
                                        <p:tav tm="100000">
                                          <p:val>
                                            <p:strVal val="#ppt_y"/>
                                          </p:val>
                                        </p:tav>
                                      </p:tavLst>
                                    </p:anim>
                                    <p:anim calcmode="lin" valueType="num">
                                      <p:cBhvr>
                                        <p:cTn id="42" dur="250" fill="hold"/>
                                        <p:tgtEl>
                                          <p:spTgt spid="6">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3" dur="250" fill="hold"/>
                                        <p:tgtEl>
                                          <p:spTgt spid="6">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4" dur="250" tmFilter="0,0; .5, 1; 1, 1"/>
                                        <p:tgtEl>
                                          <p:spTgt spid="6">
                                            <p:txEl>
                                              <p:pRg st="2" end="2"/>
                                            </p:txEl>
                                          </p:spTgt>
                                        </p:tgtEl>
                                      </p:cBhvr>
                                    </p:animEffect>
                                  </p:childTnLst>
                                </p:cTn>
                              </p:par>
                            </p:childTnLst>
                          </p:cTn>
                        </p:par>
                        <p:par>
                          <p:cTn id="45" fill="hold">
                            <p:stCondLst>
                              <p:cond delay="3325"/>
                            </p:stCondLst>
                            <p:childTnLst>
                              <p:par>
                                <p:cTn id="46" presetID="10" presetClass="entr" presetSubtype="0" fill="hold" nodeType="afterEffect">
                                  <p:stCondLst>
                                    <p:cond delay="0"/>
                                  </p:stCondLst>
                                  <p:childTnLst>
                                    <p:set>
                                      <p:cBhvr>
                                        <p:cTn id="47" dur="1" fill="hold">
                                          <p:stCondLst>
                                            <p:cond delay="0"/>
                                          </p:stCondLst>
                                        </p:cTn>
                                        <p:tgtEl>
                                          <p:spTgt spid="47">
                                            <p:txEl>
                                              <p:pRg st="0" end="0"/>
                                            </p:txEl>
                                          </p:spTgt>
                                        </p:tgtEl>
                                        <p:attrNameLst>
                                          <p:attrName>style.visibility</p:attrName>
                                        </p:attrNameLst>
                                      </p:cBhvr>
                                      <p:to>
                                        <p:strVal val="visible"/>
                                      </p:to>
                                    </p:set>
                                    <p:animEffect transition="in" filter="fade">
                                      <p:cBhvr>
                                        <p:cTn id="48" dur="500"/>
                                        <p:tgtEl>
                                          <p:spTgt spid="47">
                                            <p:txEl>
                                              <p:pRg st="0" end="0"/>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47">
                                            <p:txEl>
                                              <p:pRg st="1" end="1"/>
                                            </p:txEl>
                                          </p:spTgt>
                                        </p:tgtEl>
                                        <p:attrNameLst>
                                          <p:attrName>style.visibility</p:attrName>
                                        </p:attrNameLst>
                                      </p:cBhvr>
                                      <p:to>
                                        <p:strVal val="visible"/>
                                      </p:to>
                                    </p:set>
                                    <p:animEffect transition="in" filter="fade">
                                      <p:cBhvr>
                                        <p:cTn id="51" dur="500"/>
                                        <p:tgtEl>
                                          <p:spTgt spid="47">
                                            <p:txEl>
                                              <p:pRg st="1" end="1"/>
                                            </p:txEl>
                                          </p:spTgt>
                                        </p:tgtEl>
                                      </p:cBhvr>
                                    </p:animEffect>
                                  </p:childTnLst>
                                </p:cTn>
                              </p:par>
                            </p:childTnLst>
                          </p:cTn>
                        </p:par>
                        <p:par>
                          <p:cTn id="52" fill="hold">
                            <p:stCondLst>
                              <p:cond delay="3825"/>
                            </p:stCondLst>
                            <p:childTnLst>
                              <p:par>
                                <p:cTn id="53" presetID="10" presetClass="entr" presetSubtype="0" fill="hold" nodeType="afterEffect">
                                  <p:stCondLst>
                                    <p:cond delay="0"/>
                                  </p:stCondLst>
                                  <p:childTnLst>
                                    <p:set>
                                      <p:cBhvr>
                                        <p:cTn id="54" dur="1" fill="hold">
                                          <p:stCondLst>
                                            <p:cond delay="0"/>
                                          </p:stCondLst>
                                        </p:cTn>
                                        <p:tgtEl>
                                          <p:spTgt spid="11">
                                            <p:txEl>
                                              <p:pRg st="0" end="0"/>
                                            </p:txEl>
                                          </p:spTgt>
                                        </p:tgtEl>
                                        <p:attrNameLst>
                                          <p:attrName>style.visibility</p:attrName>
                                        </p:attrNameLst>
                                      </p:cBhvr>
                                      <p:to>
                                        <p:strVal val="visible"/>
                                      </p:to>
                                    </p:set>
                                    <p:animEffect transition="in" filter="fade">
                                      <p:cBhvr>
                                        <p:cTn id="55" dur="500"/>
                                        <p:tgtEl>
                                          <p:spTgt spid="11">
                                            <p:txEl>
                                              <p:pRg st="0" end="0"/>
                                            </p:txEl>
                                          </p:spTgt>
                                        </p:tgtEl>
                                      </p:cBhvr>
                                    </p:animEffect>
                                  </p:childTnLst>
                                </p:cTn>
                              </p:par>
                            </p:childTnLst>
                          </p:cTn>
                        </p:par>
                        <p:par>
                          <p:cTn id="56" fill="hold">
                            <p:stCondLst>
                              <p:cond delay="4325"/>
                            </p:stCondLst>
                            <p:childTnLst>
                              <p:par>
                                <p:cTn id="57" presetID="55" presetClass="entr" presetSubtype="0" fill="hold" nodeType="afterEffect">
                                  <p:stCondLst>
                                    <p:cond delay="0"/>
                                  </p:stCondLst>
                                  <p:childTnLst>
                                    <p:set>
                                      <p:cBhvr>
                                        <p:cTn id="58" dur="1" fill="hold">
                                          <p:stCondLst>
                                            <p:cond delay="0"/>
                                          </p:stCondLst>
                                        </p:cTn>
                                        <p:tgtEl>
                                          <p:spTgt spid="7">
                                            <p:txEl>
                                              <p:pRg st="0" end="0"/>
                                            </p:txEl>
                                          </p:spTgt>
                                        </p:tgtEl>
                                        <p:attrNameLst>
                                          <p:attrName>style.visibility</p:attrName>
                                        </p:attrNameLst>
                                      </p:cBhvr>
                                      <p:to>
                                        <p:strVal val="visible"/>
                                      </p:to>
                                    </p:set>
                                    <p:anim calcmode="lin" valueType="num">
                                      <p:cBhvr>
                                        <p:cTn id="59" dur="1000" fill="hold"/>
                                        <p:tgtEl>
                                          <p:spTgt spid="7">
                                            <p:txEl>
                                              <p:pRg st="0" end="0"/>
                                            </p:txEl>
                                          </p:spTgt>
                                        </p:tgtEl>
                                        <p:attrNameLst>
                                          <p:attrName>ppt_w</p:attrName>
                                        </p:attrNameLst>
                                      </p:cBhvr>
                                      <p:tavLst>
                                        <p:tav tm="0">
                                          <p:val>
                                            <p:strVal val="#ppt_w*0.70"/>
                                          </p:val>
                                        </p:tav>
                                        <p:tav tm="100000">
                                          <p:val>
                                            <p:strVal val="#ppt_w"/>
                                          </p:val>
                                        </p:tav>
                                      </p:tavLst>
                                    </p:anim>
                                    <p:anim calcmode="lin" valueType="num">
                                      <p:cBhvr>
                                        <p:cTn id="60" dur="1000" fill="hold"/>
                                        <p:tgtEl>
                                          <p:spTgt spid="7">
                                            <p:txEl>
                                              <p:pRg st="0" end="0"/>
                                            </p:txEl>
                                          </p:spTgt>
                                        </p:tgtEl>
                                        <p:attrNameLst>
                                          <p:attrName>ppt_h</p:attrName>
                                        </p:attrNameLst>
                                      </p:cBhvr>
                                      <p:tavLst>
                                        <p:tav tm="0">
                                          <p:val>
                                            <p:strVal val="#ppt_h"/>
                                          </p:val>
                                        </p:tav>
                                        <p:tav tm="100000">
                                          <p:val>
                                            <p:strVal val="#ppt_h"/>
                                          </p:val>
                                        </p:tav>
                                      </p:tavLst>
                                    </p:anim>
                                    <p:animEffect transition="in" filter="fade">
                                      <p:cBhvr>
                                        <p:cTn id="61" dur="1000"/>
                                        <p:tgtEl>
                                          <p:spTgt spid="7">
                                            <p:txEl>
                                              <p:pRg st="0" end="0"/>
                                            </p:txEl>
                                          </p:spTgt>
                                        </p:tgtEl>
                                      </p:cBhvr>
                                    </p:animEffect>
                                  </p:childTnLst>
                                </p:cTn>
                              </p:par>
                            </p:childTnLst>
                          </p:cTn>
                        </p:par>
                        <p:par>
                          <p:cTn id="62" fill="hold">
                            <p:stCondLst>
                              <p:cond delay="5325"/>
                            </p:stCondLst>
                            <p:childTnLst>
                              <p:par>
                                <p:cTn id="63" presetID="55" presetClass="entr" presetSubtype="0" fill="hold" nodeType="afterEffect">
                                  <p:stCondLst>
                                    <p:cond delay="0"/>
                                  </p:stCondLst>
                                  <p:childTnLst>
                                    <p:set>
                                      <p:cBhvr>
                                        <p:cTn id="64" dur="1" fill="hold">
                                          <p:stCondLst>
                                            <p:cond delay="0"/>
                                          </p:stCondLst>
                                        </p:cTn>
                                        <p:tgtEl>
                                          <p:spTgt spid="7">
                                            <p:txEl>
                                              <p:pRg st="1" end="1"/>
                                            </p:txEl>
                                          </p:spTgt>
                                        </p:tgtEl>
                                        <p:attrNameLst>
                                          <p:attrName>style.visibility</p:attrName>
                                        </p:attrNameLst>
                                      </p:cBhvr>
                                      <p:to>
                                        <p:strVal val="visible"/>
                                      </p:to>
                                    </p:set>
                                    <p:anim calcmode="lin" valueType="num">
                                      <p:cBhvr>
                                        <p:cTn id="65" dur="1000" fill="hold"/>
                                        <p:tgtEl>
                                          <p:spTgt spid="7">
                                            <p:txEl>
                                              <p:pRg st="1" end="1"/>
                                            </p:txEl>
                                          </p:spTgt>
                                        </p:tgtEl>
                                        <p:attrNameLst>
                                          <p:attrName>ppt_w</p:attrName>
                                        </p:attrNameLst>
                                      </p:cBhvr>
                                      <p:tavLst>
                                        <p:tav tm="0">
                                          <p:val>
                                            <p:strVal val="#ppt_w*0.70"/>
                                          </p:val>
                                        </p:tav>
                                        <p:tav tm="100000">
                                          <p:val>
                                            <p:strVal val="#ppt_w"/>
                                          </p:val>
                                        </p:tav>
                                      </p:tavLst>
                                    </p:anim>
                                    <p:anim calcmode="lin" valueType="num">
                                      <p:cBhvr>
                                        <p:cTn id="66" dur="1000" fill="hold"/>
                                        <p:tgtEl>
                                          <p:spTgt spid="7">
                                            <p:txEl>
                                              <p:pRg st="1" end="1"/>
                                            </p:txEl>
                                          </p:spTgt>
                                        </p:tgtEl>
                                        <p:attrNameLst>
                                          <p:attrName>ppt_h</p:attrName>
                                        </p:attrNameLst>
                                      </p:cBhvr>
                                      <p:tavLst>
                                        <p:tav tm="0">
                                          <p:val>
                                            <p:strVal val="#ppt_h"/>
                                          </p:val>
                                        </p:tav>
                                        <p:tav tm="100000">
                                          <p:val>
                                            <p:strVal val="#ppt_h"/>
                                          </p:val>
                                        </p:tav>
                                      </p:tavLst>
                                    </p:anim>
                                    <p:animEffect transition="in" filter="fade">
                                      <p:cBhvr>
                                        <p:cTn id="67" dur="10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837450" y="131950"/>
            <a:ext cx="8136900" cy="498599"/>
          </a:xfrm>
          <a:prstGeom prst="rect">
            <a:avLst/>
          </a:prstGeom>
        </p:spPr>
        <p:txBody>
          <a:bodyPr lIns="91425" tIns="91425" rIns="91425" bIns="91425" anchor="b" anchorCtr="0">
            <a:noAutofit/>
          </a:bodyPr>
          <a:lstStyle/>
          <a:p>
            <a:pPr lvl="0" rtl="0">
              <a:spcBef>
                <a:spcPts val="0"/>
              </a:spcBef>
              <a:buNone/>
            </a:pPr>
            <a:r>
              <a:rPr lang="it-IT" sz="3000" dirty="0" smtClean="0">
                <a:solidFill>
                  <a:srgbClr val="003366"/>
                </a:solidFill>
              </a:rPr>
              <a:t>Fuzzy Input and Output </a:t>
            </a:r>
            <a:r>
              <a:rPr lang="en-AU" sz="3000" dirty="0" smtClean="0">
                <a:solidFill>
                  <a:srgbClr val="003366"/>
                </a:solidFill>
              </a:rPr>
              <a:t>Variables</a:t>
            </a:r>
            <a:endParaRPr lang="en-AU" sz="3000" dirty="0">
              <a:solidFill>
                <a:srgbClr val="003366"/>
              </a:solidFill>
            </a:endParaRPr>
          </a:p>
        </p:txBody>
      </p:sp>
      <p:pic>
        <p:nvPicPr>
          <p:cNvPr id="57" name="Shape 57"/>
          <p:cNvPicPr preferRelativeResize="0"/>
          <p:nvPr/>
        </p:nvPicPr>
        <p:blipFill>
          <a:blip r:embed="rId3">
            <a:alphaModFix/>
          </a:blip>
          <a:stretch>
            <a:fillRect/>
          </a:stretch>
        </p:blipFill>
        <p:spPr>
          <a:xfrm>
            <a:off x="82450" y="65950"/>
            <a:ext cx="464900" cy="498650"/>
          </a:xfrm>
          <a:prstGeom prst="rect">
            <a:avLst/>
          </a:prstGeom>
          <a:noFill/>
          <a:ln>
            <a:noFill/>
          </a:ln>
        </p:spPr>
      </p:pic>
      <p:pic>
        <p:nvPicPr>
          <p:cNvPr id="58" name="Shape 58"/>
          <p:cNvPicPr preferRelativeResize="0"/>
          <p:nvPr/>
        </p:nvPicPr>
        <p:blipFill>
          <a:blip r:embed="rId4">
            <a:alphaModFix/>
          </a:blip>
          <a:stretch>
            <a:fillRect/>
          </a:stretch>
        </p:blipFill>
        <p:spPr>
          <a:xfrm>
            <a:off x="0" y="630539"/>
            <a:ext cx="9143998" cy="97471"/>
          </a:xfrm>
          <a:prstGeom prst="rect">
            <a:avLst/>
          </a:prstGeom>
          <a:noFill/>
          <a:ln>
            <a:noFill/>
          </a:ln>
        </p:spPr>
      </p:pic>
      <p:cxnSp>
        <p:nvCxnSpPr>
          <p:cNvPr id="59" name="Shape 59"/>
          <p:cNvCxnSpPr/>
          <p:nvPr/>
        </p:nvCxnSpPr>
        <p:spPr>
          <a:xfrm rot="10800000">
            <a:off x="691550" y="125"/>
            <a:ext cx="0" cy="630299"/>
          </a:xfrm>
          <a:prstGeom prst="straightConnector1">
            <a:avLst/>
          </a:prstGeom>
          <a:noFill/>
          <a:ln w="9525" cap="flat" cmpd="sng">
            <a:solidFill>
              <a:srgbClr val="003366"/>
            </a:solidFill>
            <a:prstDash val="solid"/>
            <a:round/>
            <a:headEnd type="none" w="lg" len="lg"/>
            <a:tailEnd type="none" w="lg" len="lg"/>
          </a:ln>
        </p:spPr>
      </p:cxnSp>
      <p:sp>
        <p:nvSpPr>
          <p:cNvPr id="60" name="Shape 60"/>
          <p:cNvSpPr txBox="1"/>
          <p:nvPr/>
        </p:nvSpPr>
        <p:spPr>
          <a:xfrm>
            <a:off x="6783700" y="6531000"/>
            <a:ext cx="2599200" cy="363899"/>
          </a:xfrm>
          <a:prstGeom prst="rect">
            <a:avLst/>
          </a:prstGeom>
          <a:noFill/>
          <a:ln>
            <a:noFill/>
          </a:ln>
        </p:spPr>
        <p:txBody>
          <a:bodyPr lIns="91425" tIns="91425" rIns="91425" bIns="91425" anchor="t" anchorCtr="0">
            <a:noAutofit/>
          </a:bodyPr>
          <a:lstStyle/>
          <a:p>
            <a:pPr lvl="0" rtl="0">
              <a:spcBef>
                <a:spcPts val="0"/>
              </a:spcBef>
              <a:buNone/>
            </a:pPr>
            <a:r>
              <a:rPr lang="it" sz="1200" b="1">
                <a:solidFill>
                  <a:srgbClr val="FFFFFF"/>
                </a:solidFill>
              </a:rPr>
              <a:t>POLITECNICO DI MILANO</a:t>
            </a:r>
          </a:p>
        </p:txBody>
      </p:sp>
      <p:pic>
        <p:nvPicPr>
          <p:cNvPr id="61" name="Shape 61"/>
          <p:cNvPicPr preferRelativeResize="0"/>
          <p:nvPr/>
        </p:nvPicPr>
        <p:blipFill>
          <a:blip r:embed="rId5">
            <a:alphaModFix/>
          </a:blip>
          <a:stretch>
            <a:fillRect/>
          </a:stretch>
        </p:blipFill>
        <p:spPr>
          <a:xfrm>
            <a:off x="0" y="6571225"/>
            <a:ext cx="9144000" cy="286775"/>
          </a:xfrm>
          <a:prstGeom prst="rect">
            <a:avLst/>
          </a:prstGeom>
          <a:noFill/>
          <a:ln>
            <a:noFill/>
          </a:ln>
        </p:spPr>
      </p:pic>
      <p:sp>
        <p:nvSpPr>
          <p:cNvPr id="62" name="Shape 62"/>
          <p:cNvSpPr txBox="1">
            <a:spLocks noGrp="1"/>
          </p:cNvSpPr>
          <p:nvPr>
            <p:ph type="ctrTitle" idx="4294967295"/>
          </p:nvPr>
        </p:nvSpPr>
        <p:spPr>
          <a:xfrm>
            <a:off x="-342900" y="6531000"/>
            <a:ext cx="5473699" cy="424200"/>
          </a:xfrm>
          <a:prstGeom prst="rect">
            <a:avLst/>
          </a:prstGeom>
        </p:spPr>
        <p:txBody>
          <a:bodyPr lIns="91425" tIns="91425" rIns="91425" bIns="91425" anchor="ctr" anchorCtr="0">
            <a:noAutofit/>
          </a:bodyPr>
          <a:lstStyle/>
          <a:p>
            <a:pPr indent="457200">
              <a:lnSpc>
                <a:spcPct val="115000"/>
              </a:lnSpc>
            </a:pPr>
            <a:r>
              <a:rPr lang="en-AU" sz="800" dirty="0">
                <a:solidFill>
                  <a:srgbClr val="003366"/>
                </a:solidFill>
              </a:rPr>
              <a:t>Dealing with Uncertainties in Availability Models using Fuzzy Logic and Neural Networks </a:t>
            </a:r>
            <a:endParaRPr sz="800" dirty="0">
              <a:solidFill>
                <a:srgbClr val="003366"/>
              </a:solidFill>
            </a:endParaRPr>
          </a:p>
        </p:txBody>
      </p:sp>
      <p:sp>
        <p:nvSpPr>
          <p:cNvPr id="4" name="TextBox 3"/>
          <p:cNvSpPr txBox="1"/>
          <p:nvPr/>
        </p:nvSpPr>
        <p:spPr>
          <a:xfrm>
            <a:off x="196369" y="1139477"/>
            <a:ext cx="7101900" cy="5755422"/>
          </a:xfrm>
          <a:prstGeom prst="rect">
            <a:avLst/>
          </a:prstGeom>
          <a:noFill/>
        </p:spPr>
        <p:txBody>
          <a:bodyPr wrap="square" rtlCol="0">
            <a:spAutoFit/>
          </a:bodyPr>
          <a:lstStyle/>
          <a:p>
            <a:pPr marL="457200" indent="-457200" algn="just">
              <a:buFont typeface="Arial" charset="0"/>
              <a:buChar char="•"/>
            </a:pPr>
            <a:r>
              <a:rPr lang="en-US" sz="2400" b="1" dirty="0" smtClean="0"/>
              <a:t>Input Variables</a:t>
            </a:r>
            <a:r>
              <a:rPr lang="en-US" sz="2400" dirty="0" smtClean="0"/>
              <a:t>: </a:t>
            </a:r>
            <a:r>
              <a:rPr lang="en-US" sz="2400" i="1" dirty="0" smtClean="0"/>
              <a:t>Measured Availability, Normalized Measure Precision</a:t>
            </a:r>
          </a:p>
          <a:p>
            <a:pPr marL="457200" indent="-457200" algn="just">
              <a:lnSpc>
                <a:spcPct val="150000"/>
              </a:lnSpc>
              <a:buFont typeface="Arial" charset="0"/>
              <a:buChar char="•"/>
            </a:pPr>
            <a:r>
              <a:rPr lang="en-US" sz="2400" b="1" dirty="0" smtClean="0"/>
              <a:t>Output Variable</a:t>
            </a:r>
            <a:r>
              <a:rPr lang="en-US" sz="2400" dirty="0" smtClean="0"/>
              <a:t>: </a:t>
            </a:r>
            <a:r>
              <a:rPr lang="en-US" sz="2400" i="1" dirty="0" smtClean="0">
                <a:solidFill>
                  <a:srgbClr val="002060"/>
                </a:solidFill>
              </a:rPr>
              <a:t>Input Parameters Availability</a:t>
            </a:r>
          </a:p>
          <a:p>
            <a:pPr marL="457200" indent="-457200" algn="just">
              <a:lnSpc>
                <a:spcPct val="150000"/>
              </a:lnSpc>
              <a:buFont typeface="Arial" charset="0"/>
              <a:buChar char="•"/>
            </a:pPr>
            <a:endParaRPr lang="en-US" sz="2400" i="1" dirty="0"/>
          </a:p>
          <a:p>
            <a:pPr marL="457200" indent="-457200" algn="just">
              <a:buFont typeface="Arial" charset="0"/>
              <a:buChar char="•"/>
            </a:pPr>
            <a:r>
              <a:rPr lang="en-US" sz="2400" b="1" dirty="0"/>
              <a:t>Input Variables</a:t>
            </a:r>
            <a:r>
              <a:rPr lang="en-US" sz="2400" dirty="0"/>
              <a:t>: </a:t>
            </a:r>
            <a:r>
              <a:rPr lang="en-US" sz="2400" i="1" dirty="0" smtClean="0"/>
              <a:t>Provider Is On Confidence, Providers Dependencies</a:t>
            </a:r>
            <a:endParaRPr lang="en-US" sz="2400" i="1" dirty="0"/>
          </a:p>
          <a:p>
            <a:pPr marL="457200" indent="-457200" algn="just">
              <a:lnSpc>
                <a:spcPct val="150000"/>
              </a:lnSpc>
              <a:buFont typeface="Arial" charset="0"/>
              <a:buChar char="•"/>
            </a:pPr>
            <a:r>
              <a:rPr lang="en-US" sz="2400" b="1" dirty="0"/>
              <a:t>Output Variable</a:t>
            </a:r>
            <a:r>
              <a:rPr lang="en-US" sz="2400" dirty="0"/>
              <a:t>: </a:t>
            </a:r>
            <a:r>
              <a:rPr lang="en-US" sz="2400" i="1" dirty="0" smtClean="0">
                <a:solidFill>
                  <a:srgbClr val="002060"/>
                </a:solidFill>
              </a:rPr>
              <a:t>Model Structure Availability</a:t>
            </a:r>
            <a:endParaRPr lang="en-US" sz="2400" i="1" dirty="0">
              <a:solidFill>
                <a:srgbClr val="002060"/>
              </a:solidFill>
            </a:endParaRPr>
          </a:p>
          <a:p>
            <a:pPr marL="457200" indent="-457200" algn="just">
              <a:lnSpc>
                <a:spcPct val="150000"/>
              </a:lnSpc>
              <a:buFont typeface="Arial" charset="0"/>
              <a:buChar char="•"/>
            </a:pPr>
            <a:endParaRPr lang="en-US" sz="2400" i="1" dirty="0" smtClean="0"/>
          </a:p>
          <a:p>
            <a:pPr marL="457200" indent="-457200" algn="just">
              <a:buFont typeface="Arial" charset="0"/>
              <a:buChar char="•"/>
            </a:pPr>
            <a:r>
              <a:rPr lang="en-US" sz="2400" b="1" dirty="0"/>
              <a:t>Input Variables</a:t>
            </a:r>
            <a:r>
              <a:rPr lang="en-US" sz="2400" dirty="0"/>
              <a:t>: </a:t>
            </a:r>
            <a:r>
              <a:rPr lang="en-US" sz="2400" i="1" dirty="0" smtClean="0"/>
              <a:t>Predicted Battery Life, Computing Infrastructure Robustness</a:t>
            </a:r>
            <a:endParaRPr lang="en-US" sz="2400" i="1" dirty="0"/>
          </a:p>
          <a:p>
            <a:pPr marL="457200" indent="-457200" algn="just">
              <a:lnSpc>
                <a:spcPct val="150000"/>
              </a:lnSpc>
              <a:buFont typeface="Arial" charset="0"/>
              <a:buChar char="•"/>
            </a:pPr>
            <a:r>
              <a:rPr lang="en-US" sz="2400" b="1" dirty="0"/>
              <a:t>Output Variable</a:t>
            </a:r>
            <a:r>
              <a:rPr lang="en-US" sz="2400" dirty="0"/>
              <a:t>: </a:t>
            </a:r>
            <a:r>
              <a:rPr lang="en-US" sz="2400" i="1" dirty="0" smtClean="0">
                <a:solidFill>
                  <a:srgbClr val="002060"/>
                </a:solidFill>
              </a:rPr>
              <a:t>Model Context Availability</a:t>
            </a:r>
            <a:endParaRPr lang="en-US" sz="2400" i="1" dirty="0">
              <a:solidFill>
                <a:srgbClr val="002060"/>
              </a:solidFill>
            </a:endParaRPr>
          </a:p>
          <a:p>
            <a:pPr marL="457200" indent="-457200">
              <a:lnSpc>
                <a:spcPct val="150000"/>
              </a:lnSpc>
              <a:buFont typeface="Arial" charset="0"/>
              <a:buChar char="•"/>
            </a:pPr>
            <a:endParaRPr lang="en-US" sz="2000" i="1" dirty="0" smtClean="0"/>
          </a:p>
          <a:p>
            <a:endParaRPr lang="en-US" dirty="0"/>
          </a:p>
        </p:txBody>
      </p:sp>
      <p:sp>
        <p:nvSpPr>
          <p:cNvPr id="6" name="Right Brace 5"/>
          <p:cNvSpPr/>
          <p:nvPr/>
        </p:nvSpPr>
        <p:spPr>
          <a:xfrm>
            <a:off x="7298267" y="4767901"/>
            <a:ext cx="372533" cy="1303866"/>
          </a:xfrm>
          <a:prstGeom prst="rightBrace">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e 16"/>
          <p:cNvSpPr/>
          <p:nvPr/>
        </p:nvSpPr>
        <p:spPr>
          <a:xfrm>
            <a:off x="7247470" y="1122544"/>
            <a:ext cx="372533" cy="1303866"/>
          </a:xfrm>
          <a:prstGeom prst="rightBrace">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ight Brace 17"/>
          <p:cNvSpPr/>
          <p:nvPr/>
        </p:nvSpPr>
        <p:spPr>
          <a:xfrm>
            <a:off x="7298268" y="2933423"/>
            <a:ext cx="372533" cy="1303866"/>
          </a:xfrm>
          <a:prstGeom prst="rightBrace">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7375385" y="1533643"/>
            <a:ext cx="1930398" cy="523220"/>
          </a:xfrm>
          <a:prstGeom prst="rect">
            <a:avLst/>
          </a:prstGeom>
          <a:noFill/>
        </p:spPr>
        <p:txBody>
          <a:bodyPr wrap="square" rtlCol="0">
            <a:spAutoFit/>
          </a:bodyPr>
          <a:lstStyle/>
          <a:p>
            <a:pPr algn="ctr"/>
            <a:r>
              <a:rPr lang="en-US" b="1" dirty="0" smtClean="0">
                <a:solidFill>
                  <a:srgbClr val="002060"/>
                </a:solidFill>
              </a:rPr>
              <a:t>INPUT </a:t>
            </a:r>
          </a:p>
          <a:p>
            <a:pPr algn="ctr"/>
            <a:r>
              <a:rPr lang="en-US" b="1" dirty="0" smtClean="0">
                <a:solidFill>
                  <a:srgbClr val="002060"/>
                </a:solidFill>
              </a:rPr>
              <a:t>PARAMETERS</a:t>
            </a:r>
            <a:endParaRPr lang="en-US" b="1" dirty="0">
              <a:solidFill>
                <a:srgbClr val="002060"/>
              </a:solidFill>
            </a:endParaRPr>
          </a:p>
        </p:txBody>
      </p:sp>
      <p:sp>
        <p:nvSpPr>
          <p:cNvPr id="20" name="TextBox 19"/>
          <p:cNvSpPr txBox="1"/>
          <p:nvPr/>
        </p:nvSpPr>
        <p:spPr>
          <a:xfrm>
            <a:off x="7375385" y="3333141"/>
            <a:ext cx="1930398" cy="523220"/>
          </a:xfrm>
          <a:prstGeom prst="rect">
            <a:avLst/>
          </a:prstGeom>
          <a:noFill/>
        </p:spPr>
        <p:txBody>
          <a:bodyPr wrap="square" rtlCol="0">
            <a:spAutoFit/>
          </a:bodyPr>
          <a:lstStyle/>
          <a:p>
            <a:pPr algn="ctr"/>
            <a:r>
              <a:rPr lang="en-US" b="1" dirty="0" smtClean="0">
                <a:solidFill>
                  <a:srgbClr val="002060"/>
                </a:solidFill>
              </a:rPr>
              <a:t>MODEL</a:t>
            </a:r>
          </a:p>
          <a:p>
            <a:pPr algn="ctr"/>
            <a:r>
              <a:rPr lang="en-US" b="1" dirty="0" smtClean="0">
                <a:solidFill>
                  <a:srgbClr val="002060"/>
                </a:solidFill>
              </a:rPr>
              <a:t>STRUCTURE</a:t>
            </a:r>
            <a:endParaRPr lang="en-US" b="1" dirty="0">
              <a:solidFill>
                <a:srgbClr val="002060"/>
              </a:solidFill>
            </a:endParaRPr>
          </a:p>
        </p:txBody>
      </p:sp>
      <p:sp>
        <p:nvSpPr>
          <p:cNvPr id="21" name="TextBox 20"/>
          <p:cNvSpPr txBox="1"/>
          <p:nvPr/>
        </p:nvSpPr>
        <p:spPr>
          <a:xfrm>
            <a:off x="7358452" y="5188828"/>
            <a:ext cx="1930398" cy="523220"/>
          </a:xfrm>
          <a:prstGeom prst="rect">
            <a:avLst/>
          </a:prstGeom>
          <a:noFill/>
        </p:spPr>
        <p:txBody>
          <a:bodyPr wrap="square" rtlCol="0">
            <a:spAutoFit/>
          </a:bodyPr>
          <a:lstStyle/>
          <a:p>
            <a:pPr algn="ctr"/>
            <a:r>
              <a:rPr lang="en-US" b="1" dirty="0" smtClean="0">
                <a:solidFill>
                  <a:srgbClr val="002060"/>
                </a:solidFill>
              </a:rPr>
              <a:t>MODEL</a:t>
            </a:r>
          </a:p>
          <a:p>
            <a:pPr algn="ctr"/>
            <a:r>
              <a:rPr lang="en-US" b="1" dirty="0" smtClean="0">
                <a:solidFill>
                  <a:srgbClr val="002060"/>
                </a:solidFill>
              </a:rPr>
              <a:t>CONTEXT</a:t>
            </a:r>
            <a:endParaRPr lang="en-US" b="1" dirty="0">
              <a:solidFill>
                <a:srgbClr val="002060"/>
              </a:solidFill>
            </a:endParaRPr>
          </a:p>
        </p:txBody>
      </p:sp>
    </p:spTree>
    <p:extLst>
      <p:ext uri="{BB962C8B-B14F-4D97-AF65-F5344CB8AC3E}">
        <p14:creationId xmlns:p14="http://schemas.microsoft.com/office/powerpoint/2010/main" val="1584311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4">
                                            <p:txEl>
                                              <p:pRg st="0" end="0"/>
                                            </p:txEl>
                                          </p:spTgt>
                                        </p:tgtEl>
                                      </p:cBhvr>
                                    </p:animEffect>
                                  </p:childTnLst>
                                </p:cTn>
                              </p:par>
                            </p:childTnLst>
                          </p:cTn>
                        </p:par>
                        <p:par>
                          <p:cTn id="9" fill="hold">
                            <p:stCondLst>
                              <p:cond delay="500"/>
                            </p:stCondLst>
                            <p:childTnLst>
                              <p:par>
                                <p:cTn id="10" presetID="12" presetClass="entr" presetSubtype="4" fill="hold" nodeType="afterEffect">
                                  <p:stCondLst>
                                    <p:cond delay="500"/>
                                  </p:stCondLst>
                                  <p:childTnLst>
                                    <p:set>
                                      <p:cBhvr>
                                        <p:cTn id="11" dur="1" fill="hold">
                                          <p:stCondLst>
                                            <p:cond delay="0"/>
                                          </p:stCondLst>
                                        </p:cTn>
                                        <p:tgtEl>
                                          <p:spTgt spid="4">
                                            <p:txEl>
                                              <p:pRg st="1" end="1"/>
                                            </p:txEl>
                                          </p:spTgt>
                                        </p:tgtEl>
                                        <p:attrNameLst>
                                          <p:attrName>style.visibility</p:attrName>
                                        </p:attrNameLst>
                                      </p:cBhvr>
                                      <p:to>
                                        <p:strVal val="visible"/>
                                      </p:to>
                                    </p:set>
                                    <p:anim calcmode="lin" valueType="num">
                                      <p:cBhvr additive="base">
                                        <p:cTn id="12" dur="500"/>
                                        <p:tgtEl>
                                          <p:spTgt spid="4">
                                            <p:txEl>
                                              <p:pRg st="1" end="1"/>
                                            </p:txEl>
                                          </p:spTgt>
                                        </p:tgtEl>
                                        <p:attrNameLst>
                                          <p:attrName>ppt_y</p:attrName>
                                        </p:attrNameLst>
                                      </p:cBhvr>
                                      <p:tavLst>
                                        <p:tav tm="0">
                                          <p:val>
                                            <p:strVal val="#ppt_y+#ppt_h*1.125000"/>
                                          </p:val>
                                        </p:tav>
                                        <p:tav tm="100000">
                                          <p:val>
                                            <p:strVal val="#ppt_y"/>
                                          </p:val>
                                        </p:tav>
                                      </p:tavLst>
                                    </p:anim>
                                    <p:animEffect transition="in" filter="wipe(up)">
                                      <p:cBhvr>
                                        <p:cTn id="13" dur="500"/>
                                        <p:tgtEl>
                                          <p:spTgt spid="4">
                                            <p:txEl>
                                              <p:pRg st="1" end="1"/>
                                            </p:txEl>
                                          </p:spTgt>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childTnLst>
                          </p:cTn>
                        </p:par>
                        <p:par>
                          <p:cTn id="22" fill="hold">
                            <p:stCondLst>
                              <p:cond delay="2500"/>
                            </p:stCondLst>
                            <p:childTnLst>
                              <p:par>
                                <p:cTn id="23" presetID="10" presetClass="entr" presetSubtype="0" fill="hold" nodeType="after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animEffect transition="in" filter="fade">
                                      <p:cBhvr>
                                        <p:cTn id="25" dur="500"/>
                                        <p:tgtEl>
                                          <p:spTgt spid="7">
                                            <p:txEl>
                                              <p:pRg st="1" end="1"/>
                                            </p:txEl>
                                          </p:spTgt>
                                        </p:tgtEl>
                                      </p:cBhvr>
                                    </p:animEffect>
                                  </p:childTnLst>
                                </p:cTn>
                              </p:par>
                            </p:childTnLst>
                          </p:cTn>
                        </p:par>
                        <p:par>
                          <p:cTn id="26" fill="hold">
                            <p:stCondLst>
                              <p:cond delay="3000"/>
                            </p:stCondLst>
                            <p:childTnLst>
                              <p:par>
                                <p:cTn id="27" presetID="12" presetClass="entr" presetSubtype="4" fill="hold" nodeType="afterEffect">
                                  <p:stCondLst>
                                    <p:cond delay="1000"/>
                                  </p:stCondLst>
                                  <p:childTnLst>
                                    <p:set>
                                      <p:cBhvr>
                                        <p:cTn id="28" dur="1" fill="hold">
                                          <p:stCondLst>
                                            <p:cond delay="0"/>
                                          </p:stCondLst>
                                        </p:cTn>
                                        <p:tgtEl>
                                          <p:spTgt spid="4">
                                            <p:txEl>
                                              <p:pRg st="3" end="3"/>
                                            </p:txEl>
                                          </p:spTgt>
                                        </p:tgtEl>
                                        <p:attrNameLst>
                                          <p:attrName>style.visibility</p:attrName>
                                        </p:attrNameLst>
                                      </p:cBhvr>
                                      <p:to>
                                        <p:strVal val="visible"/>
                                      </p:to>
                                    </p:set>
                                    <p:anim calcmode="lin" valueType="num">
                                      <p:cBhvr additive="base">
                                        <p:cTn id="29" dur="500"/>
                                        <p:tgtEl>
                                          <p:spTgt spid="4">
                                            <p:txEl>
                                              <p:pRg st="3" end="3"/>
                                            </p:txEl>
                                          </p:spTgt>
                                        </p:tgtEl>
                                        <p:attrNameLst>
                                          <p:attrName>ppt_y</p:attrName>
                                        </p:attrNameLst>
                                      </p:cBhvr>
                                      <p:tavLst>
                                        <p:tav tm="0">
                                          <p:val>
                                            <p:strVal val="#ppt_y+#ppt_h*1.125000"/>
                                          </p:val>
                                        </p:tav>
                                        <p:tav tm="100000">
                                          <p:val>
                                            <p:strVal val="#ppt_y"/>
                                          </p:val>
                                        </p:tav>
                                      </p:tavLst>
                                    </p:anim>
                                    <p:animEffect transition="in" filter="wipe(up)">
                                      <p:cBhvr>
                                        <p:cTn id="30" dur="500"/>
                                        <p:tgtEl>
                                          <p:spTgt spid="4">
                                            <p:txEl>
                                              <p:pRg st="3" end="3"/>
                                            </p:txEl>
                                          </p:spTgt>
                                        </p:tgtEl>
                                      </p:cBhvr>
                                    </p:animEffect>
                                  </p:childTnLst>
                                </p:cTn>
                              </p:par>
                            </p:childTnLst>
                          </p:cTn>
                        </p:par>
                        <p:par>
                          <p:cTn id="31" fill="hold">
                            <p:stCondLst>
                              <p:cond delay="4500"/>
                            </p:stCondLst>
                            <p:childTnLst>
                              <p:par>
                                <p:cTn id="32" presetID="12" presetClass="entr" presetSubtype="4" fill="hold" nodeType="afterEffect">
                                  <p:stCondLst>
                                    <p:cond delay="0"/>
                                  </p:stCondLst>
                                  <p:childTnLst>
                                    <p:set>
                                      <p:cBhvr>
                                        <p:cTn id="33" dur="1" fill="hold">
                                          <p:stCondLst>
                                            <p:cond delay="0"/>
                                          </p:stCondLst>
                                        </p:cTn>
                                        <p:tgtEl>
                                          <p:spTgt spid="4">
                                            <p:txEl>
                                              <p:pRg st="4" end="4"/>
                                            </p:txEl>
                                          </p:spTgt>
                                        </p:tgtEl>
                                        <p:attrNameLst>
                                          <p:attrName>style.visibility</p:attrName>
                                        </p:attrNameLst>
                                      </p:cBhvr>
                                      <p:to>
                                        <p:strVal val="visible"/>
                                      </p:to>
                                    </p:set>
                                    <p:anim calcmode="lin" valueType="num">
                                      <p:cBhvr additive="base">
                                        <p:cTn id="34" dur="500"/>
                                        <p:tgtEl>
                                          <p:spTgt spid="4">
                                            <p:txEl>
                                              <p:pRg st="4" end="4"/>
                                            </p:txEl>
                                          </p:spTgt>
                                        </p:tgtEl>
                                        <p:attrNameLst>
                                          <p:attrName>ppt_y</p:attrName>
                                        </p:attrNameLst>
                                      </p:cBhvr>
                                      <p:tavLst>
                                        <p:tav tm="0">
                                          <p:val>
                                            <p:strVal val="#ppt_y+#ppt_h*1.125000"/>
                                          </p:val>
                                        </p:tav>
                                        <p:tav tm="100000">
                                          <p:val>
                                            <p:strVal val="#ppt_y"/>
                                          </p:val>
                                        </p:tav>
                                      </p:tavLst>
                                    </p:anim>
                                    <p:animEffect transition="in" filter="wipe(up)">
                                      <p:cBhvr>
                                        <p:cTn id="35" dur="500"/>
                                        <p:tgtEl>
                                          <p:spTgt spid="4">
                                            <p:txEl>
                                              <p:pRg st="4" end="4"/>
                                            </p:txEl>
                                          </p:spTgt>
                                        </p:tgtEl>
                                      </p:cBhvr>
                                    </p:animEffect>
                                  </p:childTnLst>
                                </p:cTn>
                              </p:par>
                            </p:childTnLst>
                          </p:cTn>
                        </p:par>
                        <p:par>
                          <p:cTn id="36" fill="hold">
                            <p:stCondLst>
                              <p:cond delay="5000"/>
                            </p:stCondLst>
                            <p:childTnLst>
                              <p:par>
                                <p:cTn id="37" presetID="10" presetClass="entr" presetSubtype="0" fill="hold" grpId="0" nodeType="afterEffect">
                                  <p:stCondLst>
                                    <p:cond delay="50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par>
                          <p:cTn id="40" fill="hold">
                            <p:stCondLst>
                              <p:cond delay="6000"/>
                            </p:stCondLst>
                            <p:childTnLst>
                              <p:par>
                                <p:cTn id="41" presetID="1" presetClass="entr" presetSubtype="0" fill="hold" nodeType="afterEffect">
                                  <p:stCondLst>
                                    <p:cond delay="0"/>
                                  </p:stCondLst>
                                  <p:childTnLst>
                                    <p:set>
                                      <p:cBhvr>
                                        <p:cTn id="42" dur="1" fill="hold">
                                          <p:stCondLst>
                                            <p:cond delay="0"/>
                                          </p:stCondLst>
                                        </p:cTn>
                                        <p:tgtEl>
                                          <p:spTgt spid="20">
                                            <p:txEl>
                                              <p:pRg st="0" end="0"/>
                                            </p:txEl>
                                          </p:spTgt>
                                        </p:tgtEl>
                                        <p:attrNameLst>
                                          <p:attrName>style.visibility</p:attrName>
                                        </p:attrNameLst>
                                      </p:cBhvr>
                                      <p:to>
                                        <p:strVal val="visible"/>
                                      </p:to>
                                    </p:set>
                                  </p:childTnLst>
                                </p:cTn>
                              </p:par>
                            </p:childTnLst>
                          </p:cTn>
                        </p:par>
                        <p:par>
                          <p:cTn id="43" fill="hold">
                            <p:stCondLst>
                              <p:cond delay="6000"/>
                            </p:stCondLst>
                            <p:childTnLst>
                              <p:par>
                                <p:cTn id="44" presetID="1" presetClass="entr" presetSubtype="0" fill="hold" nodeType="afterEffect">
                                  <p:stCondLst>
                                    <p:cond delay="0"/>
                                  </p:stCondLst>
                                  <p:childTnLst>
                                    <p:set>
                                      <p:cBhvr>
                                        <p:cTn id="45" dur="1" fill="hold">
                                          <p:stCondLst>
                                            <p:cond delay="0"/>
                                          </p:stCondLst>
                                        </p:cTn>
                                        <p:tgtEl>
                                          <p:spTgt spid="20">
                                            <p:txEl>
                                              <p:pRg st="1" end="1"/>
                                            </p:txEl>
                                          </p:spTgt>
                                        </p:tgtEl>
                                        <p:attrNameLst>
                                          <p:attrName>style.visibility</p:attrName>
                                        </p:attrNameLst>
                                      </p:cBhvr>
                                      <p:to>
                                        <p:strVal val="visible"/>
                                      </p:to>
                                    </p:set>
                                  </p:childTnLst>
                                </p:cTn>
                              </p:par>
                            </p:childTnLst>
                          </p:cTn>
                        </p:par>
                        <p:par>
                          <p:cTn id="46" fill="hold">
                            <p:stCondLst>
                              <p:cond delay="6000"/>
                            </p:stCondLst>
                            <p:childTnLst>
                              <p:par>
                                <p:cTn id="47" presetID="12" presetClass="entr" presetSubtype="4" fill="hold" nodeType="afterEffect">
                                  <p:stCondLst>
                                    <p:cond delay="1000"/>
                                  </p:stCondLst>
                                  <p:childTnLst>
                                    <p:set>
                                      <p:cBhvr>
                                        <p:cTn id="48" dur="1" fill="hold">
                                          <p:stCondLst>
                                            <p:cond delay="0"/>
                                          </p:stCondLst>
                                        </p:cTn>
                                        <p:tgtEl>
                                          <p:spTgt spid="4">
                                            <p:txEl>
                                              <p:pRg st="6" end="6"/>
                                            </p:txEl>
                                          </p:spTgt>
                                        </p:tgtEl>
                                        <p:attrNameLst>
                                          <p:attrName>style.visibility</p:attrName>
                                        </p:attrNameLst>
                                      </p:cBhvr>
                                      <p:to>
                                        <p:strVal val="visible"/>
                                      </p:to>
                                    </p:set>
                                    <p:anim calcmode="lin" valueType="num">
                                      <p:cBhvr additive="base">
                                        <p:cTn id="49" dur="500"/>
                                        <p:tgtEl>
                                          <p:spTgt spid="4">
                                            <p:txEl>
                                              <p:pRg st="6" end="6"/>
                                            </p:txEl>
                                          </p:spTgt>
                                        </p:tgtEl>
                                        <p:attrNameLst>
                                          <p:attrName>ppt_y</p:attrName>
                                        </p:attrNameLst>
                                      </p:cBhvr>
                                      <p:tavLst>
                                        <p:tav tm="0">
                                          <p:val>
                                            <p:strVal val="#ppt_y+#ppt_h*1.125000"/>
                                          </p:val>
                                        </p:tav>
                                        <p:tav tm="100000">
                                          <p:val>
                                            <p:strVal val="#ppt_y"/>
                                          </p:val>
                                        </p:tav>
                                      </p:tavLst>
                                    </p:anim>
                                    <p:animEffect transition="in" filter="wipe(up)">
                                      <p:cBhvr>
                                        <p:cTn id="50" dur="500"/>
                                        <p:tgtEl>
                                          <p:spTgt spid="4">
                                            <p:txEl>
                                              <p:pRg st="6" end="6"/>
                                            </p:txEl>
                                          </p:spTgt>
                                        </p:tgtEl>
                                      </p:cBhvr>
                                    </p:animEffect>
                                  </p:childTnLst>
                                </p:cTn>
                              </p:par>
                            </p:childTnLst>
                          </p:cTn>
                        </p:par>
                        <p:par>
                          <p:cTn id="51" fill="hold">
                            <p:stCondLst>
                              <p:cond delay="7500"/>
                            </p:stCondLst>
                            <p:childTnLst>
                              <p:par>
                                <p:cTn id="52" presetID="12" presetClass="entr" presetSubtype="4" fill="hold" nodeType="afterEffect">
                                  <p:stCondLst>
                                    <p:cond delay="500"/>
                                  </p:stCondLst>
                                  <p:childTnLst>
                                    <p:set>
                                      <p:cBhvr>
                                        <p:cTn id="53" dur="1" fill="hold">
                                          <p:stCondLst>
                                            <p:cond delay="0"/>
                                          </p:stCondLst>
                                        </p:cTn>
                                        <p:tgtEl>
                                          <p:spTgt spid="4">
                                            <p:txEl>
                                              <p:pRg st="7" end="7"/>
                                            </p:txEl>
                                          </p:spTgt>
                                        </p:tgtEl>
                                        <p:attrNameLst>
                                          <p:attrName>style.visibility</p:attrName>
                                        </p:attrNameLst>
                                      </p:cBhvr>
                                      <p:to>
                                        <p:strVal val="visible"/>
                                      </p:to>
                                    </p:set>
                                    <p:anim calcmode="lin" valueType="num">
                                      <p:cBhvr additive="base">
                                        <p:cTn id="54" dur="500"/>
                                        <p:tgtEl>
                                          <p:spTgt spid="4">
                                            <p:txEl>
                                              <p:pRg st="7" end="7"/>
                                            </p:txEl>
                                          </p:spTgt>
                                        </p:tgtEl>
                                        <p:attrNameLst>
                                          <p:attrName>ppt_y</p:attrName>
                                        </p:attrNameLst>
                                      </p:cBhvr>
                                      <p:tavLst>
                                        <p:tav tm="0">
                                          <p:val>
                                            <p:strVal val="#ppt_y+#ppt_h*1.125000"/>
                                          </p:val>
                                        </p:tav>
                                        <p:tav tm="100000">
                                          <p:val>
                                            <p:strVal val="#ppt_y"/>
                                          </p:val>
                                        </p:tav>
                                      </p:tavLst>
                                    </p:anim>
                                    <p:animEffect transition="in" filter="wipe(up)">
                                      <p:cBhvr>
                                        <p:cTn id="55" dur="500"/>
                                        <p:tgtEl>
                                          <p:spTgt spid="4">
                                            <p:txEl>
                                              <p:pRg st="7" end="7"/>
                                            </p:txEl>
                                          </p:spTgt>
                                        </p:tgtEl>
                                      </p:cBhvr>
                                    </p:animEffect>
                                  </p:childTnLst>
                                </p:cTn>
                              </p:par>
                            </p:childTnLst>
                          </p:cTn>
                        </p:par>
                        <p:par>
                          <p:cTn id="56" fill="hold">
                            <p:stCondLst>
                              <p:cond delay="8500"/>
                            </p:stCondLst>
                            <p:childTnLst>
                              <p:par>
                                <p:cTn id="57" presetID="10" presetClass="entr" presetSubtype="0" fill="hold" grpId="0" nodeType="afterEffect">
                                  <p:stCondLst>
                                    <p:cond delay="500"/>
                                  </p:stCondLst>
                                  <p:childTnLst>
                                    <p:set>
                                      <p:cBhvr>
                                        <p:cTn id="58" dur="1" fill="hold">
                                          <p:stCondLst>
                                            <p:cond delay="0"/>
                                          </p:stCondLst>
                                        </p:cTn>
                                        <p:tgtEl>
                                          <p:spTgt spid="6"/>
                                        </p:tgtEl>
                                        <p:attrNameLst>
                                          <p:attrName>style.visibility</p:attrName>
                                        </p:attrNameLst>
                                      </p:cBhvr>
                                      <p:to>
                                        <p:strVal val="visible"/>
                                      </p:to>
                                    </p:set>
                                    <p:animEffect transition="in" filter="fade">
                                      <p:cBhvr>
                                        <p:cTn id="59" dur="500"/>
                                        <p:tgtEl>
                                          <p:spTgt spid="6"/>
                                        </p:tgtEl>
                                      </p:cBhvr>
                                    </p:animEffect>
                                  </p:childTnLst>
                                </p:cTn>
                              </p:par>
                            </p:childTnLst>
                          </p:cTn>
                        </p:par>
                        <p:par>
                          <p:cTn id="60" fill="hold">
                            <p:stCondLst>
                              <p:cond delay="9500"/>
                            </p:stCondLst>
                            <p:childTnLst>
                              <p:par>
                                <p:cTn id="61" presetID="10" presetClass="entr" presetSubtype="0" fill="hold" nodeType="afterEffect">
                                  <p:stCondLst>
                                    <p:cond delay="0"/>
                                  </p:stCondLst>
                                  <p:childTnLst>
                                    <p:set>
                                      <p:cBhvr>
                                        <p:cTn id="62" dur="1" fill="hold">
                                          <p:stCondLst>
                                            <p:cond delay="0"/>
                                          </p:stCondLst>
                                        </p:cTn>
                                        <p:tgtEl>
                                          <p:spTgt spid="21">
                                            <p:txEl>
                                              <p:pRg st="0" end="0"/>
                                            </p:txEl>
                                          </p:spTgt>
                                        </p:tgtEl>
                                        <p:attrNameLst>
                                          <p:attrName>style.visibility</p:attrName>
                                        </p:attrNameLst>
                                      </p:cBhvr>
                                      <p:to>
                                        <p:strVal val="visible"/>
                                      </p:to>
                                    </p:set>
                                    <p:animEffect transition="in" filter="fade">
                                      <p:cBhvr>
                                        <p:cTn id="63" dur="500"/>
                                        <p:tgtEl>
                                          <p:spTgt spid="21">
                                            <p:txEl>
                                              <p:pRg st="0" end="0"/>
                                            </p:txEl>
                                          </p:spTgt>
                                        </p:tgtEl>
                                      </p:cBhvr>
                                    </p:animEffect>
                                  </p:childTnLst>
                                </p:cTn>
                              </p:par>
                            </p:childTnLst>
                          </p:cTn>
                        </p:par>
                        <p:par>
                          <p:cTn id="64" fill="hold">
                            <p:stCondLst>
                              <p:cond delay="10000"/>
                            </p:stCondLst>
                            <p:childTnLst>
                              <p:par>
                                <p:cTn id="65" presetID="10" presetClass="entr" presetSubtype="0" fill="hold" nodeType="afterEffect">
                                  <p:stCondLst>
                                    <p:cond delay="0"/>
                                  </p:stCondLst>
                                  <p:childTnLst>
                                    <p:set>
                                      <p:cBhvr>
                                        <p:cTn id="66" dur="1" fill="hold">
                                          <p:stCondLst>
                                            <p:cond delay="0"/>
                                          </p:stCondLst>
                                        </p:cTn>
                                        <p:tgtEl>
                                          <p:spTgt spid="21">
                                            <p:txEl>
                                              <p:pRg st="1" end="1"/>
                                            </p:txEl>
                                          </p:spTgt>
                                        </p:tgtEl>
                                        <p:attrNameLst>
                                          <p:attrName>style.visibility</p:attrName>
                                        </p:attrNameLst>
                                      </p:cBhvr>
                                      <p:to>
                                        <p:strVal val="visible"/>
                                      </p:to>
                                    </p:set>
                                    <p:animEffect transition="in" filter="fade">
                                      <p:cBhvr>
                                        <p:cTn id="67" dur="500"/>
                                        <p:tgtEl>
                                          <p:spTgt spid="2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837450" y="131950"/>
            <a:ext cx="8136900" cy="498599"/>
          </a:xfrm>
          <a:prstGeom prst="rect">
            <a:avLst/>
          </a:prstGeom>
        </p:spPr>
        <p:txBody>
          <a:bodyPr lIns="91425" tIns="91425" rIns="91425" bIns="91425" anchor="b" anchorCtr="0">
            <a:noAutofit/>
          </a:bodyPr>
          <a:lstStyle/>
          <a:p>
            <a:pPr lvl="0" rtl="0">
              <a:spcBef>
                <a:spcPts val="0"/>
              </a:spcBef>
              <a:buNone/>
            </a:pPr>
            <a:r>
              <a:rPr lang="en-AU" sz="3000" dirty="0" smtClean="0">
                <a:solidFill>
                  <a:srgbClr val="003366"/>
                </a:solidFill>
              </a:rPr>
              <a:t>Measured Availability</a:t>
            </a:r>
            <a:endParaRPr lang="en-AU" sz="3000" dirty="0">
              <a:solidFill>
                <a:srgbClr val="003366"/>
              </a:solidFill>
            </a:endParaRPr>
          </a:p>
        </p:txBody>
      </p:sp>
      <p:pic>
        <p:nvPicPr>
          <p:cNvPr id="57" name="Shape 57"/>
          <p:cNvPicPr preferRelativeResize="0"/>
          <p:nvPr/>
        </p:nvPicPr>
        <p:blipFill>
          <a:blip r:embed="rId3">
            <a:alphaModFix/>
          </a:blip>
          <a:stretch>
            <a:fillRect/>
          </a:stretch>
        </p:blipFill>
        <p:spPr>
          <a:xfrm>
            <a:off x="82450" y="65950"/>
            <a:ext cx="464900" cy="498650"/>
          </a:xfrm>
          <a:prstGeom prst="rect">
            <a:avLst/>
          </a:prstGeom>
          <a:noFill/>
          <a:ln>
            <a:noFill/>
          </a:ln>
        </p:spPr>
      </p:pic>
      <p:pic>
        <p:nvPicPr>
          <p:cNvPr id="58" name="Shape 58"/>
          <p:cNvPicPr preferRelativeResize="0"/>
          <p:nvPr/>
        </p:nvPicPr>
        <p:blipFill>
          <a:blip r:embed="rId4">
            <a:alphaModFix/>
          </a:blip>
          <a:stretch>
            <a:fillRect/>
          </a:stretch>
        </p:blipFill>
        <p:spPr>
          <a:xfrm>
            <a:off x="0" y="630539"/>
            <a:ext cx="9143998" cy="97471"/>
          </a:xfrm>
          <a:prstGeom prst="rect">
            <a:avLst/>
          </a:prstGeom>
          <a:noFill/>
          <a:ln>
            <a:noFill/>
          </a:ln>
        </p:spPr>
      </p:pic>
      <p:cxnSp>
        <p:nvCxnSpPr>
          <p:cNvPr id="59" name="Shape 59"/>
          <p:cNvCxnSpPr/>
          <p:nvPr/>
        </p:nvCxnSpPr>
        <p:spPr>
          <a:xfrm rot="10800000">
            <a:off x="691550" y="125"/>
            <a:ext cx="0" cy="630299"/>
          </a:xfrm>
          <a:prstGeom prst="straightConnector1">
            <a:avLst/>
          </a:prstGeom>
          <a:noFill/>
          <a:ln w="9525" cap="flat" cmpd="sng">
            <a:solidFill>
              <a:srgbClr val="003366"/>
            </a:solidFill>
            <a:prstDash val="solid"/>
            <a:round/>
            <a:headEnd type="none" w="lg" len="lg"/>
            <a:tailEnd type="none" w="lg" len="lg"/>
          </a:ln>
        </p:spPr>
      </p:cxnSp>
      <p:sp>
        <p:nvSpPr>
          <p:cNvPr id="60" name="Shape 60"/>
          <p:cNvSpPr txBox="1"/>
          <p:nvPr/>
        </p:nvSpPr>
        <p:spPr>
          <a:xfrm>
            <a:off x="6783700" y="6531000"/>
            <a:ext cx="2599200" cy="363899"/>
          </a:xfrm>
          <a:prstGeom prst="rect">
            <a:avLst/>
          </a:prstGeom>
          <a:noFill/>
          <a:ln>
            <a:noFill/>
          </a:ln>
        </p:spPr>
        <p:txBody>
          <a:bodyPr lIns="91425" tIns="91425" rIns="91425" bIns="91425" anchor="t" anchorCtr="0">
            <a:noAutofit/>
          </a:bodyPr>
          <a:lstStyle/>
          <a:p>
            <a:pPr lvl="0" rtl="0">
              <a:spcBef>
                <a:spcPts val="0"/>
              </a:spcBef>
              <a:buNone/>
            </a:pPr>
            <a:r>
              <a:rPr lang="it" sz="1200" b="1">
                <a:solidFill>
                  <a:srgbClr val="FFFFFF"/>
                </a:solidFill>
              </a:rPr>
              <a:t>POLITECNICO DI MILANO</a:t>
            </a:r>
          </a:p>
        </p:txBody>
      </p:sp>
      <p:pic>
        <p:nvPicPr>
          <p:cNvPr id="61" name="Shape 61"/>
          <p:cNvPicPr preferRelativeResize="0"/>
          <p:nvPr/>
        </p:nvPicPr>
        <p:blipFill>
          <a:blip r:embed="rId5">
            <a:alphaModFix/>
          </a:blip>
          <a:stretch>
            <a:fillRect/>
          </a:stretch>
        </p:blipFill>
        <p:spPr>
          <a:xfrm>
            <a:off x="0" y="6571225"/>
            <a:ext cx="9144000" cy="286775"/>
          </a:xfrm>
          <a:prstGeom prst="rect">
            <a:avLst/>
          </a:prstGeom>
          <a:noFill/>
          <a:ln>
            <a:noFill/>
          </a:ln>
        </p:spPr>
      </p:pic>
      <p:sp>
        <p:nvSpPr>
          <p:cNvPr id="62" name="Shape 62"/>
          <p:cNvSpPr txBox="1">
            <a:spLocks noGrp="1"/>
          </p:cNvSpPr>
          <p:nvPr>
            <p:ph type="ctrTitle" idx="4294967295"/>
          </p:nvPr>
        </p:nvSpPr>
        <p:spPr>
          <a:xfrm>
            <a:off x="-342900" y="6531000"/>
            <a:ext cx="5473699" cy="424200"/>
          </a:xfrm>
          <a:prstGeom prst="rect">
            <a:avLst/>
          </a:prstGeom>
        </p:spPr>
        <p:txBody>
          <a:bodyPr lIns="91425" tIns="91425" rIns="91425" bIns="91425" anchor="ctr" anchorCtr="0">
            <a:noAutofit/>
          </a:bodyPr>
          <a:lstStyle/>
          <a:p>
            <a:pPr indent="457200">
              <a:lnSpc>
                <a:spcPct val="115000"/>
              </a:lnSpc>
            </a:pPr>
            <a:r>
              <a:rPr lang="en-AU" sz="800" dirty="0">
                <a:solidFill>
                  <a:srgbClr val="003366"/>
                </a:solidFill>
              </a:rPr>
              <a:t>Dealing with Uncertainties in Availability Models using Fuzzy Logic and Neural Networks </a:t>
            </a:r>
            <a:endParaRPr sz="800" dirty="0">
              <a:solidFill>
                <a:srgbClr val="003366"/>
              </a:solidFill>
            </a:endParaRPr>
          </a:p>
        </p:txBody>
      </p:sp>
      <p:sp>
        <p:nvSpPr>
          <p:cNvPr id="3" name="TextBox 2"/>
          <p:cNvSpPr txBox="1"/>
          <p:nvPr/>
        </p:nvSpPr>
        <p:spPr>
          <a:xfrm>
            <a:off x="204006" y="888284"/>
            <a:ext cx="8771149" cy="1384995"/>
          </a:xfrm>
          <a:prstGeom prst="rect">
            <a:avLst/>
          </a:prstGeom>
          <a:noFill/>
        </p:spPr>
        <p:txBody>
          <a:bodyPr wrap="square" rtlCol="0">
            <a:spAutoFit/>
          </a:bodyPr>
          <a:lstStyle/>
          <a:p>
            <a:pPr algn="just"/>
            <a:r>
              <a:rPr lang="en-US" sz="2800" dirty="0" smtClean="0"/>
              <a:t>In the following figure are presented the </a:t>
            </a:r>
            <a:r>
              <a:rPr lang="en-US" sz="2800" b="1" dirty="0"/>
              <a:t>r</a:t>
            </a:r>
            <a:r>
              <a:rPr lang="en-US" sz="2800" b="1" dirty="0" smtClean="0"/>
              <a:t>egistered availability values </a:t>
            </a:r>
            <a:r>
              <a:rPr lang="en-US" sz="2800" dirty="0" smtClean="0"/>
              <a:t>(from the reference paper, mapped in the</a:t>
            </a:r>
            <a:r>
              <a:rPr lang="en-US" sz="2800" b="1" dirty="0" smtClean="0"/>
              <a:t> Measured Availability </a:t>
            </a:r>
            <a:r>
              <a:rPr lang="en-US" sz="2800" dirty="0" smtClean="0"/>
              <a:t>fuzzy variable).</a:t>
            </a:r>
            <a:endParaRPr lang="en-US" sz="2800" dirty="0"/>
          </a:p>
        </p:txBody>
      </p:sp>
      <p:sp>
        <p:nvSpPr>
          <p:cNvPr id="11" name="Rectangle 10"/>
          <p:cNvSpPr/>
          <p:nvPr/>
        </p:nvSpPr>
        <p:spPr>
          <a:xfrm>
            <a:off x="668196" y="3664936"/>
            <a:ext cx="1945552" cy="6985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Mobile device = 0.9928  </a:t>
            </a:r>
            <a:endParaRPr lang="en-US" dirty="0"/>
          </a:p>
        </p:txBody>
      </p:sp>
      <p:sp>
        <p:nvSpPr>
          <p:cNvPr id="12" name="Rectangle 11"/>
          <p:cNvSpPr/>
          <p:nvPr/>
        </p:nvSpPr>
        <p:spPr>
          <a:xfrm>
            <a:off x="3585465" y="3112437"/>
            <a:ext cx="1945552" cy="6985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Antenna = 0.988</a:t>
            </a:r>
            <a:endParaRPr lang="en-US" dirty="0"/>
          </a:p>
        </p:txBody>
      </p:sp>
      <p:sp>
        <p:nvSpPr>
          <p:cNvPr id="13" name="Rectangle 12"/>
          <p:cNvSpPr/>
          <p:nvPr/>
        </p:nvSpPr>
        <p:spPr>
          <a:xfrm>
            <a:off x="3566688" y="4286521"/>
            <a:ext cx="1945552" cy="6985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Wi-Fi = 0.077</a:t>
            </a:r>
            <a:endParaRPr lang="en-US" dirty="0"/>
          </a:p>
        </p:txBody>
      </p:sp>
      <p:sp>
        <p:nvSpPr>
          <p:cNvPr id="14" name="Rectangle 13"/>
          <p:cNvSpPr/>
          <p:nvPr/>
        </p:nvSpPr>
        <p:spPr>
          <a:xfrm>
            <a:off x="6596643" y="4758725"/>
            <a:ext cx="1945552" cy="6985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SP3 = 0.988</a:t>
            </a:r>
            <a:endParaRPr lang="en-US" dirty="0"/>
          </a:p>
        </p:txBody>
      </p:sp>
      <p:sp>
        <p:nvSpPr>
          <p:cNvPr id="15" name="Rectangle 14"/>
          <p:cNvSpPr/>
          <p:nvPr/>
        </p:nvSpPr>
        <p:spPr>
          <a:xfrm>
            <a:off x="6596643" y="2480819"/>
            <a:ext cx="1945552" cy="6985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SP1 = 0.9929</a:t>
            </a:r>
            <a:endParaRPr lang="en-US" dirty="0"/>
          </a:p>
        </p:txBody>
      </p:sp>
      <p:sp>
        <p:nvSpPr>
          <p:cNvPr id="16" name="Rectangle 15"/>
          <p:cNvSpPr/>
          <p:nvPr/>
        </p:nvSpPr>
        <p:spPr>
          <a:xfrm>
            <a:off x="6596643" y="3629518"/>
            <a:ext cx="1945552" cy="6985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SP2 = 0.922 </a:t>
            </a:r>
            <a:endParaRPr lang="en-US" dirty="0"/>
          </a:p>
        </p:txBody>
      </p:sp>
      <p:cxnSp>
        <p:nvCxnSpPr>
          <p:cNvPr id="17" name="Straight Connector 16"/>
          <p:cNvCxnSpPr/>
          <p:nvPr/>
        </p:nvCxnSpPr>
        <p:spPr>
          <a:xfrm>
            <a:off x="3070948" y="3539524"/>
            <a:ext cx="0" cy="1014054"/>
          </a:xfrm>
          <a:prstGeom prst="line">
            <a:avLst/>
          </a:prstGeom>
        </p:spPr>
        <p:style>
          <a:lnRef idx="2">
            <a:schemeClr val="accent1"/>
          </a:lnRef>
          <a:fillRef idx="1">
            <a:schemeClr val="lt1"/>
          </a:fillRef>
          <a:effectRef idx="0">
            <a:schemeClr val="accent1"/>
          </a:effectRef>
          <a:fontRef idx="minor">
            <a:schemeClr val="dk1"/>
          </a:fontRef>
        </p:style>
      </p:cxnSp>
      <p:cxnSp>
        <p:nvCxnSpPr>
          <p:cNvPr id="18" name="Straight Connector 17"/>
          <p:cNvCxnSpPr/>
          <p:nvPr/>
        </p:nvCxnSpPr>
        <p:spPr>
          <a:xfrm>
            <a:off x="6139442" y="2830069"/>
            <a:ext cx="8163" cy="2277906"/>
          </a:xfrm>
          <a:prstGeom prst="line">
            <a:avLst/>
          </a:prstGeom>
        </p:spPr>
        <p:style>
          <a:lnRef idx="2">
            <a:schemeClr val="accent1"/>
          </a:lnRef>
          <a:fillRef idx="1">
            <a:schemeClr val="lt1"/>
          </a:fillRef>
          <a:effectRef idx="0">
            <a:schemeClr val="accent1"/>
          </a:effectRef>
          <a:fontRef idx="minor">
            <a:schemeClr val="dk1"/>
          </a:fontRef>
        </p:style>
      </p:cxnSp>
      <p:cxnSp>
        <p:nvCxnSpPr>
          <p:cNvPr id="19" name="Straight Connector 18"/>
          <p:cNvCxnSpPr>
            <a:stCxn id="13" idx="3"/>
          </p:cNvCxnSpPr>
          <p:nvPr/>
        </p:nvCxnSpPr>
        <p:spPr>
          <a:xfrm flipV="1">
            <a:off x="2613748" y="4013200"/>
            <a:ext cx="457200" cy="986"/>
          </a:xfrm>
          <a:prstGeom prst="line">
            <a:avLst/>
          </a:prstGeom>
        </p:spPr>
        <p:style>
          <a:lnRef idx="2">
            <a:schemeClr val="accent1"/>
          </a:lnRef>
          <a:fillRef idx="1">
            <a:schemeClr val="lt1"/>
          </a:fillRef>
          <a:effectRef idx="0">
            <a:schemeClr val="accent1"/>
          </a:effectRef>
          <a:fontRef idx="minor">
            <a:schemeClr val="dk1"/>
          </a:fontRef>
        </p:style>
      </p:cxnSp>
      <p:cxnSp>
        <p:nvCxnSpPr>
          <p:cNvPr id="20" name="Straight Connector 19"/>
          <p:cNvCxnSpPr>
            <a:endCxn id="21" idx="1"/>
          </p:cNvCxnSpPr>
          <p:nvPr/>
        </p:nvCxnSpPr>
        <p:spPr>
          <a:xfrm flipV="1">
            <a:off x="3070948" y="3461687"/>
            <a:ext cx="514517" cy="77837"/>
          </a:xfrm>
          <a:prstGeom prst="line">
            <a:avLst/>
          </a:prstGeom>
        </p:spPr>
        <p:style>
          <a:lnRef idx="2">
            <a:schemeClr val="accent1"/>
          </a:lnRef>
          <a:fillRef idx="1">
            <a:schemeClr val="lt1"/>
          </a:fillRef>
          <a:effectRef idx="0">
            <a:schemeClr val="accent1"/>
          </a:effectRef>
          <a:fontRef idx="minor">
            <a:schemeClr val="dk1"/>
          </a:fontRef>
        </p:style>
      </p:cxnSp>
      <p:cxnSp>
        <p:nvCxnSpPr>
          <p:cNvPr id="21" name="Straight Connector 20"/>
          <p:cNvCxnSpPr>
            <a:endCxn id="22" idx="1"/>
          </p:cNvCxnSpPr>
          <p:nvPr/>
        </p:nvCxnSpPr>
        <p:spPr>
          <a:xfrm>
            <a:off x="3070947" y="4553578"/>
            <a:ext cx="495741" cy="82193"/>
          </a:xfrm>
          <a:prstGeom prst="line">
            <a:avLst/>
          </a:prstGeom>
        </p:spPr>
        <p:style>
          <a:lnRef idx="2">
            <a:schemeClr val="accent1"/>
          </a:lnRef>
          <a:fillRef idx="1">
            <a:schemeClr val="lt1"/>
          </a:fillRef>
          <a:effectRef idx="0">
            <a:schemeClr val="accent1"/>
          </a:effectRef>
          <a:fontRef idx="minor">
            <a:schemeClr val="dk1"/>
          </a:fontRef>
        </p:style>
      </p:cxnSp>
      <p:cxnSp>
        <p:nvCxnSpPr>
          <p:cNvPr id="22" name="Straight Connector 21"/>
          <p:cNvCxnSpPr>
            <a:stCxn id="21" idx="3"/>
          </p:cNvCxnSpPr>
          <p:nvPr/>
        </p:nvCxnSpPr>
        <p:spPr>
          <a:xfrm>
            <a:off x="5531017" y="3461687"/>
            <a:ext cx="608426" cy="0"/>
          </a:xfrm>
          <a:prstGeom prst="line">
            <a:avLst/>
          </a:prstGeom>
        </p:spPr>
        <p:style>
          <a:lnRef idx="2">
            <a:schemeClr val="accent1"/>
          </a:lnRef>
          <a:fillRef idx="1">
            <a:schemeClr val="lt1"/>
          </a:fillRef>
          <a:effectRef idx="0">
            <a:schemeClr val="accent1"/>
          </a:effectRef>
          <a:fontRef idx="minor">
            <a:schemeClr val="dk1"/>
          </a:fontRef>
        </p:style>
      </p:cxnSp>
      <p:cxnSp>
        <p:nvCxnSpPr>
          <p:cNvPr id="23" name="Straight Connector 22"/>
          <p:cNvCxnSpPr/>
          <p:nvPr/>
        </p:nvCxnSpPr>
        <p:spPr>
          <a:xfrm>
            <a:off x="5512240" y="4661171"/>
            <a:ext cx="608426" cy="0"/>
          </a:xfrm>
          <a:prstGeom prst="line">
            <a:avLst/>
          </a:prstGeom>
        </p:spPr>
        <p:style>
          <a:lnRef idx="2">
            <a:schemeClr val="accent1"/>
          </a:lnRef>
          <a:fillRef idx="1">
            <a:schemeClr val="lt1"/>
          </a:fillRef>
          <a:effectRef idx="0">
            <a:schemeClr val="accent1"/>
          </a:effectRef>
          <a:fontRef idx="minor">
            <a:schemeClr val="dk1"/>
          </a:fontRef>
        </p:style>
      </p:cxnSp>
      <p:cxnSp>
        <p:nvCxnSpPr>
          <p:cNvPr id="24" name="Straight Connector 23"/>
          <p:cNvCxnSpPr>
            <a:endCxn id="24" idx="1"/>
          </p:cNvCxnSpPr>
          <p:nvPr/>
        </p:nvCxnSpPr>
        <p:spPr>
          <a:xfrm>
            <a:off x="6139443" y="2830069"/>
            <a:ext cx="457200" cy="0"/>
          </a:xfrm>
          <a:prstGeom prst="line">
            <a:avLst/>
          </a:prstGeom>
        </p:spPr>
        <p:style>
          <a:lnRef idx="2">
            <a:schemeClr val="accent1"/>
          </a:lnRef>
          <a:fillRef idx="1">
            <a:schemeClr val="lt1"/>
          </a:fillRef>
          <a:effectRef idx="0">
            <a:schemeClr val="accent1"/>
          </a:effectRef>
          <a:fontRef idx="minor">
            <a:schemeClr val="dk1"/>
          </a:fontRef>
        </p:style>
      </p:cxnSp>
      <p:cxnSp>
        <p:nvCxnSpPr>
          <p:cNvPr id="25" name="Straight Connector 24"/>
          <p:cNvCxnSpPr/>
          <p:nvPr/>
        </p:nvCxnSpPr>
        <p:spPr>
          <a:xfrm>
            <a:off x="6120666" y="4013200"/>
            <a:ext cx="457200" cy="0"/>
          </a:xfrm>
          <a:prstGeom prst="line">
            <a:avLst/>
          </a:prstGeom>
        </p:spPr>
        <p:style>
          <a:lnRef idx="2">
            <a:schemeClr val="accent1"/>
          </a:lnRef>
          <a:fillRef idx="1">
            <a:schemeClr val="lt1"/>
          </a:fillRef>
          <a:effectRef idx="0">
            <a:schemeClr val="accent1"/>
          </a:effectRef>
          <a:fontRef idx="minor">
            <a:schemeClr val="dk1"/>
          </a:fontRef>
        </p:style>
      </p:cxnSp>
      <p:cxnSp>
        <p:nvCxnSpPr>
          <p:cNvPr id="26" name="Straight Connector 25"/>
          <p:cNvCxnSpPr/>
          <p:nvPr/>
        </p:nvCxnSpPr>
        <p:spPr>
          <a:xfrm>
            <a:off x="6139443" y="5107975"/>
            <a:ext cx="457200" cy="0"/>
          </a:xfrm>
          <a:prstGeom prst="line">
            <a:avLst/>
          </a:prstGeom>
        </p:spPr>
        <p:style>
          <a:lnRef idx="2">
            <a:schemeClr val="accent1"/>
          </a:lnRef>
          <a:fillRef idx="1">
            <a:schemeClr val="lt1"/>
          </a:fillRef>
          <a:effectRef idx="0">
            <a:schemeClr val="accent1"/>
          </a:effectRef>
          <a:fontRef idx="minor">
            <a:schemeClr val="dk1"/>
          </a:fontRef>
        </p:style>
      </p:cxnSp>
      <p:sp>
        <p:nvSpPr>
          <p:cNvPr id="4" name="TextBox 3"/>
          <p:cNvSpPr txBox="1"/>
          <p:nvPr/>
        </p:nvSpPr>
        <p:spPr>
          <a:xfrm>
            <a:off x="8733104" y="1278235"/>
            <a:ext cx="304892" cy="461665"/>
          </a:xfrm>
          <a:prstGeom prst="rect">
            <a:avLst/>
          </a:prstGeom>
          <a:noFill/>
        </p:spPr>
        <p:txBody>
          <a:bodyPr wrap="none" rtlCol="0">
            <a:spAutoFit/>
          </a:bodyPr>
          <a:lstStyle/>
          <a:p>
            <a:r>
              <a:rPr lang="en-US" sz="2400" b="1" dirty="0" smtClean="0">
                <a:solidFill>
                  <a:srgbClr val="FF0000"/>
                </a:solidFill>
              </a:rPr>
              <a:t>*</a:t>
            </a:r>
            <a:endParaRPr lang="en-US" b="1" dirty="0">
              <a:solidFill>
                <a:srgbClr val="FF0000"/>
              </a:solidFill>
            </a:endParaRPr>
          </a:p>
        </p:txBody>
      </p:sp>
      <p:sp>
        <p:nvSpPr>
          <p:cNvPr id="28" name="TextBox 27"/>
          <p:cNvSpPr txBox="1"/>
          <p:nvPr/>
        </p:nvSpPr>
        <p:spPr>
          <a:xfrm>
            <a:off x="82450" y="6156192"/>
            <a:ext cx="4275529" cy="369332"/>
          </a:xfrm>
          <a:prstGeom prst="rect">
            <a:avLst/>
          </a:prstGeom>
          <a:noFill/>
        </p:spPr>
        <p:txBody>
          <a:bodyPr wrap="none" rtlCol="0">
            <a:spAutoFit/>
          </a:bodyPr>
          <a:lstStyle/>
          <a:p>
            <a:r>
              <a:rPr lang="en-US" sz="1800" dirty="0">
                <a:solidFill>
                  <a:srgbClr val="FF0000"/>
                </a:solidFill>
              </a:rPr>
              <a:t>*</a:t>
            </a:r>
            <a:r>
              <a:rPr lang="en-US" sz="1800" dirty="0">
                <a:solidFill>
                  <a:srgbClr val="002060"/>
                </a:solidFill>
              </a:rPr>
              <a:t> [D. Perez-Palacin, R. Mirandola, 2014]</a:t>
            </a:r>
            <a:endParaRPr lang="en-US" sz="1100" dirty="0">
              <a:solidFill>
                <a:srgbClr val="002060"/>
              </a:solidFill>
            </a:endParaRPr>
          </a:p>
        </p:txBody>
      </p:sp>
      <mc:AlternateContent xmlns:mc="http://schemas.openxmlformats.org/markup-compatibility/2006" xmlns:a14="http://schemas.microsoft.com/office/drawing/2010/main">
        <mc:Choice Requires="a14">
          <p:sp>
            <p:nvSpPr>
              <p:cNvPr id="2" name="TextBox 1"/>
              <p:cNvSpPr txBox="1"/>
              <p:nvPr/>
            </p:nvSpPr>
            <p:spPr>
              <a:xfrm>
                <a:off x="314900" y="5364808"/>
                <a:ext cx="3596367" cy="633443"/>
              </a:xfrm>
              <a:prstGeom prst="rect">
                <a:avLst/>
              </a:prstGeom>
              <a:noFill/>
            </p:spPr>
            <p:txBody>
              <a:bodyPr wrap="square" rtlCol="0">
                <a:spAutoFit/>
              </a:bodyPr>
              <a:lstStyle/>
              <a:p>
                <a:r>
                  <a:rPr lang="en-US" sz="2400" b="1" dirty="0" smtClean="0"/>
                  <a:t>A</a:t>
                </a:r>
                <a:r>
                  <a:rPr lang="en-US" sz="2400" dirty="0" smtClean="0"/>
                  <a:t> = </a:t>
                </a:r>
                <a14:m>
                  <m:oMath xmlns:m="http://schemas.openxmlformats.org/officeDocument/2006/math">
                    <m:f>
                      <m:fPr>
                        <m:ctrlPr>
                          <a:rPr lang="mr-IN" sz="2400" i="1" smtClean="0">
                            <a:latin typeface="Cambria Math" charset="0"/>
                          </a:rPr>
                        </m:ctrlPr>
                      </m:fPr>
                      <m:num>
                        <m:r>
                          <a:rPr lang="it-IT" sz="2400" b="0" i="1" smtClean="0">
                            <a:latin typeface="Cambria Math" charset="0"/>
                          </a:rPr>
                          <m:t>𝑇𝑖𝑚𝑒</m:t>
                        </m:r>
                        <m:r>
                          <a:rPr lang="it-IT" sz="2400" b="0" i="1" smtClean="0">
                            <a:latin typeface="Cambria Math" charset="0"/>
                          </a:rPr>
                          <m:t> </m:t>
                        </m:r>
                        <m:r>
                          <a:rPr lang="it-IT" sz="2400" b="0" i="1" smtClean="0">
                            <a:latin typeface="Cambria Math" charset="0"/>
                          </a:rPr>
                          <m:t>𝑤h𝑒𝑟𝑒</m:t>
                        </m:r>
                        <m:r>
                          <a:rPr lang="it-IT" sz="2400" b="0" i="1" smtClean="0">
                            <a:latin typeface="Cambria Math" charset="0"/>
                          </a:rPr>
                          <m:t> (</m:t>
                        </m:r>
                        <m:r>
                          <a:rPr lang="it-IT" sz="2400" b="0" i="1" smtClean="0">
                            <a:latin typeface="Cambria Math" charset="0"/>
                          </a:rPr>
                          <m:t>𝑆𝑇𝐴𝑇𝑈𝑆</m:t>
                        </m:r>
                        <m:r>
                          <a:rPr lang="it-IT" sz="2400" b="0" i="1" smtClean="0">
                            <a:latin typeface="Cambria Math" charset="0"/>
                          </a:rPr>
                          <m:t>=</m:t>
                        </m:r>
                        <m:r>
                          <a:rPr lang="it-IT" sz="2400" b="0" i="1" smtClean="0">
                            <a:latin typeface="Cambria Math" charset="0"/>
                          </a:rPr>
                          <m:t>𝑂𝑁</m:t>
                        </m:r>
                        <m:r>
                          <a:rPr lang="it-IT" sz="2400" b="0" i="1" smtClean="0">
                            <a:latin typeface="Cambria Math" charset="0"/>
                          </a:rPr>
                          <m:t>)</m:t>
                        </m:r>
                      </m:num>
                      <m:den>
                        <m:r>
                          <a:rPr lang="it-IT" sz="2400" b="0" i="1" smtClean="0">
                            <a:latin typeface="Cambria Math" charset="0"/>
                          </a:rPr>
                          <m:t>𝑂𝑣𝑒𝑟𝑎𝑙𝑙</m:t>
                        </m:r>
                        <m:r>
                          <a:rPr lang="it-IT" sz="2400" b="0" i="1" smtClean="0">
                            <a:latin typeface="Cambria Math" charset="0"/>
                          </a:rPr>
                          <m:t> </m:t>
                        </m:r>
                        <m:r>
                          <a:rPr lang="it-IT" sz="2400" b="0" i="1" smtClean="0">
                            <a:latin typeface="Cambria Math" charset="0"/>
                          </a:rPr>
                          <m:t>𝑂𝑏𝑠𝑒𝑟𝑣𝑎𝑡𝑖𝑜𝑛</m:t>
                        </m:r>
                        <m:r>
                          <a:rPr lang="it-IT" sz="2400" b="0" i="1" smtClean="0">
                            <a:latin typeface="Cambria Math" charset="0"/>
                          </a:rPr>
                          <m:t> </m:t>
                        </m:r>
                        <m:r>
                          <a:rPr lang="it-IT" sz="2400" b="0" i="1" smtClean="0">
                            <a:latin typeface="Cambria Math" charset="0"/>
                          </a:rPr>
                          <m:t>𝑇𝑖𝑚𝑒</m:t>
                        </m:r>
                      </m:den>
                    </m:f>
                  </m:oMath>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314900" y="5364808"/>
                <a:ext cx="3596367" cy="633443"/>
              </a:xfrm>
              <a:prstGeom prst="rect">
                <a:avLst/>
              </a:prstGeom>
              <a:blipFill rotWithShape="0">
                <a:blip r:embed="rId6"/>
                <a:stretch>
                  <a:fillRect l="-2712" b="-7692"/>
                </a:stretch>
              </a:blipFill>
            </p:spPr>
            <p:txBody>
              <a:bodyPr/>
              <a:lstStyle/>
              <a:p>
                <a:r>
                  <a:rPr lang="en-US">
                    <a:noFill/>
                  </a:rPr>
                  <a:t> </a:t>
                </a:r>
              </a:p>
            </p:txBody>
          </p:sp>
        </mc:Fallback>
      </mc:AlternateContent>
      <p:sp>
        <p:nvSpPr>
          <p:cNvPr id="5" name="TextBox 4"/>
          <p:cNvSpPr txBox="1"/>
          <p:nvPr/>
        </p:nvSpPr>
        <p:spPr>
          <a:xfrm>
            <a:off x="314899" y="4990125"/>
            <a:ext cx="2071113" cy="369332"/>
          </a:xfrm>
          <a:prstGeom prst="rect">
            <a:avLst/>
          </a:prstGeom>
          <a:noFill/>
        </p:spPr>
        <p:txBody>
          <a:bodyPr wrap="square" rtlCol="0">
            <a:spAutoFit/>
          </a:bodyPr>
          <a:lstStyle/>
          <a:p>
            <a:r>
              <a:rPr lang="en-US" sz="1800" i="1" dirty="0" smtClean="0"/>
              <a:t>For each module:</a:t>
            </a:r>
            <a:endParaRPr lang="en-US" sz="1800" i="1" dirty="0"/>
          </a:p>
        </p:txBody>
      </p:sp>
      <p:sp>
        <p:nvSpPr>
          <p:cNvPr id="8" name="Right Arrow 7"/>
          <p:cNvSpPr/>
          <p:nvPr/>
        </p:nvSpPr>
        <p:spPr>
          <a:xfrm>
            <a:off x="3957635" y="5457822"/>
            <a:ext cx="494122" cy="409002"/>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4551773" y="5470345"/>
            <a:ext cx="1463265" cy="338554"/>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smtClean="0"/>
              <a:t>Value ∈ [0,1]</a:t>
            </a:r>
            <a:endParaRPr lang="en-US" sz="1600" b="1" dirty="0"/>
          </a:p>
        </p:txBody>
      </p:sp>
    </p:spTree>
    <p:extLst>
      <p:ext uri="{BB962C8B-B14F-4D97-AF65-F5344CB8AC3E}">
        <p14:creationId xmlns:p14="http://schemas.microsoft.com/office/powerpoint/2010/main" val="30932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heel(1)">
                                      <p:cBhvr>
                                        <p:cTn id="11" dur="1000"/>
                                        <p:tgtEl>
                                          <p:spTgt spid="11"/>
                                        </p:tgtEl>
                                      </p:cBhvr>
                                    </p:animEffect>
                                  </p:childTnLst>
                                </p:cTn>
                              </p:par>
                              <p:par>
                                <p:cTn id="12" presetID="21" presetClass="entr" presetSubtype="1"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heel(1)">
                                      <p:cBhvr>
                                        <p:cTn id="14" dur="1000"/>
                                        <p:tgtEl>
                                          <p:spTgt spid="12"/>
                                        </p:tgtEl>
                                      </p:cBhvr>
                                    </p:animEffect>
                                  </p:childTnLst>
                                </p:cTn>
                              </p:par>
                              <p:par>
                                <p:cTn id="15" presetID="21" presetClass="entr" presetSubtype="1"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heel(1)">
                                      <p:cBhvr>
                                        <p:cTn id="17" dur="1000"/>
                                        <p:tgtEl>
                                          <p:spTgt spid="13"/>
                                        </p:tgtEl>
                                      </p:cBhvr>
                                    </p:animEffect>
                                  </p:childTnLst>
                                </p:cTn>
                              </p:par>
                              <p:par>
                                <p:cTn id="18" presetID="21" presetClass="entr" presetSubtype="1"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heel(1)">
                                      <p:cBhvr>
                                        <p:cTn id="20" dur="1000"/>
                                        <p:tgtEl>
                                          <p:spTgt spid="14"/>
                                        </p:tgtEl>
                                      </p:cBhvr>
                                    </p:animEffect>
                                  </p:childTnLst>
                                </p:cTn>
                              </p:par>
                              <p:par>
                                <p:cTn id="21" presetID="21" presetClass="entr" presetSubtype="1"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heel(1)">
                                      <p:cBhvr>
                                        <p:cTn id="23" dur="1000"/>
                                        <p:tgtEl>
                                          <p:spTgt spid="15"/>
                                        </p:tgtEl>
                                      </p:cBhvr>
                                    </p:animEffect>
                                  </p:childTnLst>
                                </p:cTn>
                              </p:par>
                              <p:par>
                                <p:cTn id="24" presetID="21" presetClass="entr" presetSubtype="1"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heel(1)">
                                      <p:cBhvr>
                                        <p:cTn id="26" dur="1000"/>
                                        <p:tgtEl>
                                          <p:spTgt spid="16"/>
                                        </p:tgtEl>
                                      </p:cBhvr>
                                    </p:animEffect>
                                  </p:childTnLst>
                                </p:cTn>
                              </p:par>
                              <p:par>
                                <p:cTn id="27" presetID="21" presetClass="entr" presetSubtype="1"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heel(1)">
                                      <p:cBhvr>
                                        <p:cTn id="29" dur="2000"/>
                                        <p:tgtEl>
                                          <p:spTgt spid="17"/>
                                        </p:tgtEl>
                                      </p:cBhvr>
                                    </p:animEffect>
                                  </p:childTnLst>
                                </p:cTn>
                              </p:par>
                              <p:par>
                                <p:cTn id="30" presetID="21" presetClass="entr" presetSubtype="1"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heel(1)">
                                      <p:cBhvr>
                                        <p:cTn id="32" dur="2000"/>
                                        <p:tgtEl>
                                          <p:spTgt spid="18"/>
                                        </p:tgtEl>
                                      </p:cBhvr>
                                    </p:animEffect>
                                  </p:childTnLst>
                                </p:cTn>
                              </p:par>
                              <p:par>
                                <p:cTn id="33" presetID="21" presetClass="entr" presetSubtype="1"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heel(1)">
                                      <p:cBhvr>
                                        <p:cTn id="35" dur="2000"/>
                                        <p:tgtEl>
                                          <p:spTgt spid="19"/>
                                        </p:tgtEl>
                                      </p:cBhvr>
                                    </p:animEffect>
                                  </p:childTnLst>
                                </p:cTn>
                              </p:par>
                              <p:par>
                                <p:cTn id="36" presetID="21" presetClass="entr" presetSubtype="1" fill="hold"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heel(1)">
                                      <p:cBhvr>
                                        <p:cTn id="38" dur="2000"/>
                                        <p:tgtEl>
                                          <p:spTgt spid="20"/>
                                        </p:tgtEl>
                                      </p:cBhvr>
                                    </p:animEffect>
                                  </p:childTnLst>
                                </p:cTn>
                              </p:par>
                              <p:par>
                                <p:cTn id="39" presetID="21" presetClass="entr" presetSubtype="1"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wheel(1)">
                                      <p:cBhvr>
                                        <p:cTn id="41" dur="2000"/>
                                        <p:tgtEl>
                                          <p:spTgt spid="21"/>
                                        </p:tgtEl>
                                      </p:cBhvr>
                                    </p:animEffect>
                                  </p:childTnLst>
                                </p:cTn>
                              </p:par>
                              <p:par>
                                <p:cTn id="42" presetID="21" presetClass="entr" presetSubtype="1" fill="hold"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heel(1)">
                                      <p:cBhvr>
                                        <p:cTn id="44" dur="2000"/>
                                        <p:tgtEl>
                                          <p:spTgt spid="22"/>
                                        </p:tgtEl>
                                      </p:cBhvr>
                                    </p:animEffect>
                                  </p:childTnLst>
                                </p:cTn>
                              </p:par>
                              <p:par>
                                <p:cTn id="45" presetID="21" presetClass="entr" presetSubtype="1"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heel(1)">
                                      <p:cBhvr>
                                        <p:cTn id="47" dur="2000"/>
                                        <p:tgtEl>
                                          <p:spTgt spid="23"/>
                                        </p:tgtEl>
                                      </p:cBhvr>
                                    </p:animEffect>
                                  </p:childTnLst>
                                </p:cTn>
                              </p:par>
                              <p:par>
                                <p:cTn id="48" presetID="21" presetClass="entr" presetSubtype="1"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wheel(1)">
                                      <p:cBhvr>
                                        <p:cTn id="50" dur="2000"/>
                                        <p:tgtEl>
                                          <p:spTgt spid="24"/>
                                        </p:tgtEl>
                                      </p:cBhvr>
                                    </p:animEffect>
                                  </p:childTnLst>
                                </p:cTn>
                              </p:par>
                              <p:par>
                                <p:cTn id="51" presetID="21" presetClass="entr" presetSubtype="1"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wheel(1)">
                                      <p:cBhvr>
                                        <p:cTn id="53" dur="2000"/>
                                        <p:tgtEl>
                                          <p:spTgt spid="25"/>
                                        </p:tgtEl>
                                      </p:cBhvr>
                                    </p:animEffect>
                                  </p:childTnLst>
                                </p:cTn>
                              </p:par>
                              <p:par>
                                <p:cTn id="54" presetID="21" presetClass="entr" presetSubtype="1"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wheel(1)">
                                      <p:cBhvr>
                                        <p:cTn id="56" dur="2000"/>
                                        <p:tgtEl>
                                          <p:spTgt spid="26"/>
                                        </p:tgtEl>
                                      </p:cBhvr>
                                    </p:animEffect>
                                  </p:childTnLst>
                                </p:cTn>
                              </p:par>
                            </p:childTnLst>
                          </p:cTn>
                        </p:par>
                        <p:par>
                          <p:cTn id="57" fill="hold">
                            <p:stCondLst>
                              <p:cond delay="2500"/>
                            </p:stCondLst>
                            <p:childTnLst>
                              <p:par>
                                <p:cTn id="58" presetID="10" presetClass="entr" presetSubtype="0" fill="hold" grpId="0" nodeType="after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fade">
                                      <p:cBhvr>
                                        <p:cTn id="60" dur="500"/>
                                        <p:tgtEl>
                                          <p:spTgt spid="5"/>
                                        </p:tgtEl>
                                      </p:cBhvr>
                                    </p:animEffect>
                                  </p:childTnLst>
                                </p:cTn>
                              </p:par>
                            </p:childTnLst>
                          </p:cTn>
                        </p:par>
                        <p:par>
                          <p:cTn id="61" fill="hold">
                            <p:stCondLst>
                              <p:cond delay="3000"/>
                            </p:stCondLst>
                            <p:childTnLst>
                              <p:par>
                                <p:cTn id="62" presetID="10" presetClass="entr" presetSubtype="0" fill="hold" nodeType="afterEffect">
                                  <p:stCondLst>
                                    <p:cond delay="0"/>
                                  </p:stCondLst>
                                  <p:childTnLst>
                                    <p:set>
                                      <p:cBhvr>
                                        <p:cTn id="63" dur="1" fill="hold">
                                          <p:stCondLst>
                                            <p:cond delay="0"/>
                                          </p:stCondLst>
                                        </p:cTn>
                                        <p:tgtEl>
                                          <p:spTgt spid="2">
                                            <p:txEl>
                                              <p:pRg st="0" end="0"/>
                                            </p:txEl>
                                          </p:spTgt>
                                        </p:tgtEl>
                                        <p:attrNameLst>
                                          <p:attrName>style.visibility</p:attrName>
                                        </p:attrNameLst>
                                      </p:cBhvr>
                                      <p:to>
                                        <p:strVal val="visible"/>
                                      </p:to>
                                    </p:set>
                                    <p:animEffect transition="in" filter="fade">
                                      <p:cBhvr>
                                        <p:cTn id="64" dur="500"/>
                                        <p:tgtEl>
                                          <p:spTgt spid="2">
                                            <p:txEl>
                                              <p:pRg st="0" end="0"/>
                                            </p:txEl>
                                          </p:spTgt>
                                        </p:tgtEl>
                                      </p:cBhvr>
                                    </p:animEffect>
                                  </p:childTnLst>
                                </p:cTn>
                              </p:par>
                            </p:childTnLst>
                          </p:cTn>
                        </p:par>
                        <p:par>
                          <p:cTn id="65" fill="hold">
                            <p:stCondLst>
                              <p:cond delay="5000"/>
                            </p:stCondLst>
                            <p:childTnLst>
                              <p:par>
                                <p:cTn id="66" presetID="10" presetClass="entr" presetSubtype="0" fill="hold" grpId="0" nodeType="afterEffect">
                                  <p:stCondLst>
                                    <p:cond delay="0"/>
                                  </p:stCondLst>
                                  <p:childTnLst>
                                    <p:set>
                                      <p:cBhvr>
                                        <p:cTn id="67" dur="1" fill="hold">
                                          <p:stCondLst>
                                            <p:cond delay="0"/>
                                          </p:stCondLst>
                                        </p:cTn>
                                        <p:tgtEl>
                                          <p:spTgt spid="8"/>
                                        </p:tgtEl>
                                        <p:attrNameLst>
                                          <p:attrName>style.visibility</p:attrName>
                                        </p:attrNameLst>
                                      </p:cBhvr>
                                      <p:to>
                                        <p:strVal val="visible"/>
                                      </p:to>
                                    </p:set>
                                    <p:animEffect transition="in" filter="fade">
                                      <p:cBhvr>
                                        <p:cTn id="68" dur="500"/>
                                        <p:tgtEl>
                                          <p:spTgt spid="8"/>
                                        </p:tgtEl>
                                      </p:cBhvr>
                                    </p:animEffect>
                                  </p:childTnLst>
                                </p:cTn>
                              </p:par>
                            </p:childTnLst>
                          </p:cTn>
                        </p:par>
                        <p:par>
                          <p:cTn id="69" fill="hold">
                            <p:stCondLst>
                              <p:cond delay="5500"/>
                            </p:stCondLst>
                            <p:childTnLst>
                              <p:par>
                                <p:cTn id="70" presetID="18" presetClass="entr" presetSubtype="12" fill="hold" grpId="1" nodeType="after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strips(downLeft)">
                                      <p:cBhvr>
                                        <p:cTn id="72" dur="500"/>
                                        <p:tgtEl>
                                          <p:spTgt spid="33"/>
                                        </p:tgtEl>
                                      </p:cBhvr>
                                    </p:animEffect>
                                  </p:childTnLst>
                                </p:cTn>
                              </p:par>
                            </p:childTnLst>
                          </p:cTn>
                        </p:par>
                        <p:par>
                          <p:cTn id="73" fill="hold">
                            <p:stCondLst>
                              <p:cond delay="6000"/>
                            </p:stCondLst>
                            <p:childTnLst>
                              <p:par>
                                <p:cTn id="74" presetID="14" presetClass="entr" presetSubtype="10" fill="hold" grpId="0" nodeType="afterEffect">
                                  <p:stCondLst>
                                    <p:cond delay="0"/>
                                  </p:stCondLst>
                                  <p:childTnLst>
                                    <p:set>
                                      <p:cBhvr>
                                        <p:cTn id="75" dur="1" fill="hold">
                                          <p:stCondLst>
                                            <p:cond delay="0"/>
                                          </p:stCondLst>
                                        </p:cTn>
                                        <p:tgtEl>
                                          <p:spTgt spid="4"/>
                                        </p:tgtEl>
                                        <p:attrNameLst>
                                          <p:attrName>style.visibility</p:attrName>
                                        </p:attrNameLst>
                                      </p:cBhvr>
                                      <p:to>
                                        <p:strVal val="visible"/>
                                      </p:to>
                                    </p:set>
                                    <p:animEffect transition="in" filter="randombar(horizontal)">
                                      <p:cBhvr>
                                        <p:cTn id="76" dur="500"/>
                                        <p:tgtEl>
                                          <p:spTgt spid="4"/>
                                        </p:tgtEl>
                                      </p:cBhvr>
                                    </p:animEffect>
                                  </p:childTnLst>
                                </p:cTn>
                              </p:par>
                            </p:childTnLst>
                          </p:cTn>
                        </p:par>
                        <p:par>
                          <p:cTn id="77" fill="hold">
                            <p:stCondLst>
                              <p:cond delay="6500"/>
                            </p:stCondLst>
                            <p:childTnLst>
                              <p:par>
                                <p:cTn id="78" presetID="2" presetClass="entr" presetSubtype="4" fill="hold" grpId="1" nodeType="afterEffect">
                                  <p:stCondLst>
                                    <p:cond delay="0"/>
                                  </p:stCondLst>
                                  <p:childTnLst>
                                    <p:set>
                                      <p:cBhvr>
                                        <p:cTn id="79" dur="1" fill="hold">
                                          <p:stCondLst>
                                            <p:cond delay="0"/>
                                          </p:stCondLst>
                                        </p:cTn>
                                        <p:tgtEl>
                                          <p:spTgt spid="28"/>
                                        </p:tgtEl>
                                        <p:attrNameLst>
                                          <p:attrName>style.visibility</p:attrName>
                                        </p:attrNameLst>
                                      </p:cBhvr>
                                      <p:to>
                                        <p:strVal val="visible"/>
                                      </p:to>
                                    </p:set>
                                    <p:anim calcmode="lin" valueType="num">
                                      <p:cBhvr additive="base">
                                        <p:cTn id="80" dur="1000" fill="hold"/>
                                        <p:tgtEl>
                                          <p:spTgt spid="28"/>
                                        </p:tgtEl>
                                        <p:attrNameLst>
                                          <p:attrName>ppt_x</p:attrName>
                                        </p:attrNameLst>
                                      </p:cBhvr>
                                      <p:tavLst>
                                        <p:tav tm="0">
                                          <p:val>
                                            <p:strVal val="#ppt_x"/>
                                          </p:val>
                                        </p:tav>
                                        <p:tav tm="100000">
                                          <p:val>
                                            <p:strVal val="#ppt_x"/>
                                          </p:val>
                                        </p:tav>
                                      </p:tavLst>
                                    </p:anim>
                                    <p:anim calcmode="lin" valueType="num">
                                      <p:cBhvr additive="base">
                                        <p:cTn id="81" dur="10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4" grpId="0"/>
      <p:bldP spid="28" grpId="1"/>
      <p:bldP spid="5" grpId="0"/>
      <p:bldP spid="8" grpId="0" animBg="1"/>
      <p:bldP spid="33"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835748" y="274636"/>
            <a:ext cx="7851051" cy="352451"/>
          </a:xfrm>
          <a:prstGeom prst="rect">
            <a:avLst/>
          </a:prstGeom>
        </p:spPr>
        <p:txBody>
          <a:bodyPr lIns="91425" tIns="91425" rIns="91425" bIns="91425" anchor="b" anchorCtr="0">
            <a:noAutofit/>
          </a:bodyPr>
          <a:lstStyle/>
          <a:p>
            <a:pPr lvl="0" rtl="0">
              <a:spcBef>
                <a:spcPts val="0"/>
              </a:spcBef>
              <a:buNone/>
            </a:pPr>
            <a:r>
              <a:rPr lang="en-AU" sz="3000" dirty="0" smtClean="0">
                <a:solidFill>
                  <a:srgbClr val="003366"/>
                </a:solidFill>
              </a:rPr>
              <a:t>Suggested approach (Fuzzy Section)</a:t>
            </a:r>
            <a:endParaRPr lang="en-AU" sz="3000" dirty="0">
              <a:solidFill>
                <a:srgbClr val="003366"/>
              </a:solidFill>
            </a:endParaRPr>
          </a:p>
        </p:txBody>
      </p:sp>
      <p:sp>
        <p:nvSpPr>
          <p:cNvPr id="3" name="Text Placeholder 2"/>
          <p:cNvSpPr>
            <a:spLocks noGrp="1"/>
          </p:cNvSpPr>
          <p:nvPr>
            <p:ph type="body" idx="1"/>
          </p:nvPr>
        </p:nvSpPr>
        <p:spPr>
          <a:xfrm>
            <a:off x="668196" y="914400"/>
            <a:ext cx="8018604" cy="1347803"/>
          </a:xfrm>
        </p:spPr>
        <p:txBody>
          <a:bodyPr/>
          <a:lstStyle/>
          <a:p>
            <a:pPr marL="0" marR="0" lvl="0" indent="0" algn="just" defTabSz="914400" eaLnBrk="1" fontAlgn="auto" latinLnBrk="0" hangingPunct="1">
              <a:lnSpc>
                <a:spcPct val="100000"/>
              </a:lnSpc>
              <a:spcBef>
                <a:spcPts val="0"/>
              </a:spcBef>
              <a:spcAft>
                <a:spcPts val="0"/>
              </a:spcAft>
              <a:buClrTx/>
              <a:buSzTx/>
              <a:buFontTx/>
              <a:buNone/>
              <a:tabLst/>
              <a:defRPr/>
            </a:pPr>
            <a:r>
              <a:rPr lang="en-US" sz="2800" dirty="0" smtClean="0"/>
              <a:t>Now let us compute the </a:t>
            </a:r>
            <a:r>
              <a:rPr lang="en-US" sz="2800" b="1" dirty="0"/>
              <a:t>N</a:t>
            </a:r>
            <a:r>
              <a:rPr lang="en-US" sz="2800" b="1" dirty="0" smtClean="0"/>
              <a:t>ormalized </a:t>
            </a:r>
            <a:r>
              <a:rPr lang="en-US" sz="2800" b="1" dirty="0"/>
              <a:t>M</a:t>
            </a:r>
            <a:r>
              <a:rPr lang="en-US" sz="2800" b="1" dirty="0" smtClean="0"/>
              <a:t>easure Precision </a:t>
            </a:r>
            <a:r>
              <a:rPr lang="en-US" sz="2800" dirty="0" smtClean="0"/>
              <a:t>for the six components (2</a:t>
            </a:r>
            <a:r>
              <a:rPr lang="en-US" sz="2800" baseline="30000" dirty="0" smtClean="0"/>
              <a:t>nd</a:t>
            </a:r>
            <a:r>
              <a:rPr lang="en-US" sz="2800" dirty="0" smtClean="0"/>
              <a:t> fuzzy variable); these are the input values for each component (to be </a:t>
            </a:r>
            <a:r>
              <a:rPr lang="en-US" sz="2800" i="1" dirty="0" smtClean="0"/>
              <a:t>fuzzyfied</a:t>
            </a:r>
            <a:r>
              <a:rPr lang="en-US" sz="2800" dirty="0" smtClean="0"/>
              <a:t>).</a:t>
            </a:r>
            <a:endParaRPr lang="en-US" sz="2800" dirty="0"/>
          </a:p>
        </p:txBody>
      </p:sp>
      <p:sp>
        <p:nvSpPr>
          <p:cNvPr id="62" name="Shape 62"/>
          <p:cNvSpPr txBox="1">
            <a:spLocks noGrp="1"/>
          </p:cNvSpPr>
          <p:nvPr>
            <p:ph type="ctrTitle" idx="4294967295"/>
          </p:nvPr>
        </p:nvSpPr>
        <p:spPr>
          <a:xfrm>
            <a:off x="0" y="6530975"/>
            <a:ext cx="5473700" cy="423863"/>
          </a:xfrm>
          <a:prstGeom prst="rect">
            <a:avLst/>
          </a:prstGeom>
        </p:spPr>
        <p:txBody>
          <a:bodyPr lIns="91425" tIns="91425" rIns="91425" bIns="91425" anchor="ctr" anchorCtr="0">
            <a:noAutofit/>
          </a:bodyPr>
          <a:lstStyle/>
          <a:p>
            <a:pPr indent="457200">
              <a:lnSpc>
                <a:spcPct val="115000"/>
              </a:lnSpc>
            </a:pPr>
            <a:r>
              <a:rPr lang="en-AU" sz="800" dirty="0">
                <a:solidFill>
                  <a:srgbClr val="003366"/>
                </a:solidFill>
              </a:rPr>
              <a:t>Dealing with Uncertainties in Availability Models using Fuzzy Logic and Neural Networks </a:t>
            </a:r>
            <a:endParaRPr sz="800" dirty="0">
              <a:solidFill>
                <a:srgbClr val="003366"/>
              </a:solidFill>
            </a:endParaRPr>
          </a:p>
        </p:txBody>
      </p:sp>
      <p:pic>
        <p:nvPicPr>
          <p:cNvPr id="57" name="Shape 57"/>
          <p:cNvPicPr preferRelativeResize="0"/>
          <p:nvPr/>
        </p:nvPicPr>
        <p:blipFill>
          <a:blip r:embed="rId3">
            <a:alphaModFix/>
          </a:blip>
          <a:stretch>
            <a:fillRect/>
          </a:stretch>
        </p:blipFill>
        <p:spPr>
          <a:xfrm>
            <a:off x="82450" y="65950"/>
            <a:ext cx="464900" cy="498650"/>
          </a:xfrm>
          <a:prstGeom prst="rect">
            <a:avLst/>
          </a:prstGeom>
          <a:noFill/>
          <a:ln>
            <a:noFill/>
          </a:ln>
        </p:spPr>
      </p:pic>
      <p:pic>
        <p:nvPicPr>
          <p:cNvPr id="58" name="Shape 58"/>
          <p:cNvPicPr preferRelativeResize="0"/>
          <p:nvPr/>
        </p:nvPicPr>
        <p:blipFill>
          <a:blip r:embed="rId4">
            <a:alphaModFix/>
          </a:blip>
          <a:stretch>
            <a:fillRect/>
          </a:stretch>
        </p:blipFill>
        <p:spPr>
          <a:xfrm>
            <a:off x="0" y="630539"/>
            <a:ext cx="9143998" cy="97471"/>
          </a:xfrm>
          <a:prstGeom prst="rect">
            <a:avLst/>
          </a:prstGeom>
          <a:noFill/>
          <a:ln>
            <a:noFill/>
          </a:ln>
        </p:spPr>
      </p:pic>
      <p:cxnSp>
        <p:nvCxnSpPr>
          <p:cNvPr id="59" name="Shape 59"/>
          <p:cNvCxnSpPr/>
          <p:nvPr/>
        </p:nvCxnSpPr>
        <p:spPr>
          <a:xfrm rot="10800000">
            <a:off x="691550" y="125"/>
            <a:ext cx="0" cy="630299"/>
          </a:xfrm>
          <a:prstGeom prst="straightConnector1">
            <a:avLst/>
          </a:prstGeom>
          <a:noFill/>
          <a:ln w="9525" cap="flat" cmpd="sng">
            <a:solidFill>
              <a:srgbClr val="003366"/>
            </a:solidFill>
            <a:prstDash val="solid"/>
            <a:round/>
            <a:headEnd type="none" w="lg" len="lg"/>
            <a:tailEnd type="none" w="lg" len="lg"/>
          </a:ln>
        </p:spPr>
      </p:cxnSp>
      <p:sp>
        <p:nvSpPr>
          <p:cNvPr id="60" name="Shape 60"/>
          <p:cNvSpPr txBox="1"/>
          <p:nvPr/>
        </p:nvSpPr>
        <p:spPr>
          <a:xfrm>
            <a:off x="6783700" y="6531000"/>
            <a:ext cx="2599200" cy="363899"/>
          </a:xfrm>
          <a:prstGeom prst="rect">
            <a:avLst/>
          </a:prstGeom>
          <a:noFill/>
          <a:ln>
            <a:noFill/>
          </a:ln>
        </p:spPr>
        <p:txBody>
          <a:bodyPr lIns="91425" tIns="91425" rIns="91425" bIns="91425" anchor="t" anchorCtr="0">
            <a:noAutofit/>
          </a:bodyPr>
          <a:lstStyle/>
          <a:p>
            <a:pPr lvl="0" rtl="0">
              <a:spcBef>
                <a:spcPts val="0"/>
              </a:spcBef>
              <a:buNone/>
            </a:pPr>
            <a:r>
              <a:rPr lang="it" sz="1200" b="1">
                <a:solidFill>
                  <a:srgbClr val="FFFFFF"/>
                </a:solidFill>
              </a:rPr>
              <a:t>POLITECNICO DI MILANO</a:t>
            </a:r>
          </a:p>
        </p:txBody>
      </p:sp>
      <p:pic>
        <p:nvPicPr>
          <p:cNvPr id="61" name="Shape 61"/>
          <p:cNvPicPr preferRelativeResize="0"/>
          <p:nvPr/>
        </p:nvPicPr>
        <p:blipFill>
          <a:blip r:embed="rId5">
            <a:alphaModFix/>
          </a:blip>
          <a:stretch>
            <a:fillRect/>
          </a:stretch>
        </p:blipFill>
        <p:spPr>
          <a:xfrm>
            <a:off x="0" y="6571225"/>
            <a:ext cx="9144000" cy="286775"/>
          </a:xfrm>
          <a:prstGeom prst="rect">
            <a:avLst/>
          </a:prstGeom>
          <a:noFill/>
          <a:ln>
            <a:noFill/>
          </a:ln>
        </p:spPr>
      </p:pic>
      <p:sp>
        <p:nvSpPr>
          <p:cNvPr id="4" name="Rectangle 3"/>
          <p:cNvSpPr/>
          <p:nvPr/>
        </p:nvSpPr>
        <p:spPr>
          <a:xfrm>
            <a:off x="668196" y="3664936"/>
            <a:ext cx="1945552" cy="6985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t>Mobile device = 0.901</a:t>
            </a:r>
            <a:endParaRPr lang="en-US" dirty="0"/>
          </a:p>
        </p:txBody>
      </p:sp>
      <p:sp>
        <p:nvSpPr>
          <p:cNvPr id="12" name="Rectangle 11"/>
          <p:cNvSpPr/>
          <p:nvPr/>
        </p:nvSpPr>
        <p:spPr>
          <a:xfrm>
            <a:off x="3585465" y="3112437"/>
            <a:ext cx="1945552" cy="6985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t>Antenna = 0.952</a:t>
            </a:r>
            <a:endParaRPr lang="en-US" dirty="0"/>
          </a:p>
        </p:txBody>
      </p:sp>
      <p:sp>
        <p:nvSpPr>
          <p:cNvPr id="13" name="Rectangle 12"/>
          <p:cNvSpPr/>
          <p:nvPr/>
        </p:nvSpPr>
        <p:spPr>
          <a:xfrm>
            <a:off x="3566688" y="4286521"/>
            <a:ext cx="1945552" cy="6985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t>Wi-Fi = 0.673</a:t>
            </a:r>
            <a:endParaRPr lang="en-US" dirty="0"/>
          </a:p>
        </p:txBody>
      </p:sp>
      <p:sp>
        <p:nvSpPr>
          <p:cNvPr id="14" name="Rectangle 13"/>
          <p:cNvSpPr/>
          <p:nvPr/>
        </p:nvSpPr>
        <p:spPr>
          <a:xfrm>
            <a:off x="6596643" y="4758725"/>
            <a:ext cx="1945552" cy="6985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t>SP3 = 0.852</a:t>
            </a:r>
            <a:endParaRPr lang="en-US" dirty="0"/>
          </a:p>
        </p:txBody>
      </p:sp>
      <p:sp>
        <p:nvSpPr>
          <p:cNvPr id="15" name="Rectangle 14"/>
          <p:cNvSpPr/>
          <p:nvPr/>
        </p:nvSpPr>
        <p:spPr>
          <a:xfrm>
            <a:off x="6596643" y="2480819"/>
            <a:ext cx="1945552" cy="6985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t>SP1 = 0.801</a:t>
            </a:r>
            <a:endParaRPr lang="en-US" dirty="0"/>
          </a:p>
        </p:txBody>
      </p:sp>
      <p:sp>
        <p:nvSpPr>
          <p:cNvPr id="16" name="Rectangle 15"/>
          <p:cNvSpPr/>
          <p:nvPr/>
        </p:nvSpPr>
        <p:spPr>
          <a:xfrm>
            <a:off x="6596643" y="3629518"/>
            <a:ext cx="1945552" cy="6985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t>SP2 = 0.830 </a:t>
            </a:r>
            <a:endParaRPr lang="en-US" dirty="0"/>
          </a:p>
        </p:txBody>
      </p:sp>
      <p:cxnSp>
        <p:nvCxnSpPr>
          <p:cNvPr id="6" name="Straight Connector 5"/>
          <p:cNvCxnSpPr/>
          <p:nvPr/>
        </p:nvCxnSpPr>
        <p:spPr>
          <a:xfrm>
            <a:off x="3070948" y="3539524"/>
            <a:ext cx="0" cy="10140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139442" y="2830069"/>
            <a:ext cx="8163" cy="2277906"/>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4" idx="3"/>
          </p:cNvCxnSpPr>
          <p:nvPr/>
        </p:nvCxnSpPr>
        <p:spPr>
          <a:xfrm flipV="1">
            <a:off x="2613748" y="4013200"/>
            <a:ext cx="457200" cy="9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endCxn id="12" idx="1"/>
          </p:cNvCxnSpPr>
          <p:nvPr/>
        </p:nvCxnSpPr>
        <p:spPr>
          <a:xfrm flipV="1">
            <a:off x="3070948" y="3461687"/>
            <a:ext cx="514517" cy="77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13" idx="1"/>
          </p:cNvCxnSpPr>
          <p:nvPr/>
        </p:nvCxnSpPr>
        <p:spPr>
          <a:xfrm>
            <a:off x="3070947" y="4553578"/>
            <a:ext cx="495741" cy="8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2" idx="3"/>
          </p:cNvCxnSpPr>
          <p:nvPr/>
        </p:nvCxnSpPr>
        <p:spPr>
          <a:xfrm>
            <a:off x="5531017" y="3461687"/>
            <a:ext cx="6084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512240" y="4661171"/>
            <a:ext cx="6084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15" idx="1"/>
          </p:cNvCxnSpPr>
          <p:nvPr/>
        </p:nvCxnSpPr>
        <p:spPr>
          <a:xfrm>
            <a:off x="6139443" y="2830069"/>
            <a:ext cx="457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120666" y="4013200"/>
            <a:ext cx="457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139443" y="5107975"/>
            <a:ext cx="45720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418447" y="5477435"/>
            <a:ext cx="4847802" cy="830997"/>
          </a:xfrm>
          <a:prstGeom prst="rect">
            <a:avLst/>
          </a:prstGeom>
          <a:noFill/>
        </p:spPr>
        <p:txBody>
          <a:bodyPr wrap="none" lIns="91440" tIns="45720" rIns="91440" bIns="45720">
            <a:spAutoFit/>
          </a:bodyPr>
          <a:lstStyle/>
          <a:p>
            <a:pPr algn="ctr"/>
            <a:r>
              <a:rPr lang="it-IT" sz="4800" b="0" cap="none" spc="0" dirty="0" smtClean="0">
                <a:ln w="0"/>
                <a:solidFill>
                  <a:srgbClr val="002060"/>
                </a:solidFill>
                <a:effectLst>
                  <a:outerShdw blurRad="38100" dist="25400" dir="5400000" algn="ctr" rotWithShape="0">
                    <a:srgbClr val="6E747A">
                      <a:alpha val="43000"/>
                    </a:srgbClr>
                  </a:outerShdw>
                </a:effectLst>
                <a:latin typeface="Calibri" charset="0"/>
                <a:ea typeface="Calibri" charset="0"/>
                <a:cs typeface="Calibri" charset="0"/>
              </a:rPr>
              <a:t>“Divide et Impera”</a:t>
            </a:r>
            <a:endParaRPr lang="it-IT" sz="4800" b="0" cap="none" spc="0" dirty="0">
              <a:ln w="0"/>
              <a:solidFill>
                <a:srgbClr val="002060"/>
              </a:solidFill>
              <a:effectLst>
                <a:outerShdw blurRad="38100" dist="25400" dir="5400000" algn="ctr" rotWithShape="0">
                  <a:srgbClr val="6E747A">
                    <a:alpha val="43000"/>
                  </a:srgbClr>
                </a:outerShdw>
              </a:effectLst>
              <a:latin typeface="Calibri" charset="0"/>
              <a:ea typeface="Calibri" charset="0"/>
              <a:cs typeface="Calibri" charset="0"/>
            </a:endParaRPr>
          </a:p>
        </p:txBody>
      </p:sp>
    </p:spTree>
    <p:extLst>
      <p:ext uri="{BB962C8B-B14F-4D97-AF65-F5344CB8AC3E}">
        <p14:creationId xmlns:p14="http://schemas.microsoft.com/office/powerpoint/2010/main" val="111590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2000"/>
                                        <p:tgtEl>
                                          <p:spTgt spid="4"/>
                                        </p:tgtEl>
                                      </p:cBhvr>
                                    </p:animEffect>
                                  </p:childTnLst>
                                </p:cTn>
                              </p:par>
                              <p:par>
                                <p:cTn id="12" presetID="21" presetClass="entr" presetSubtype="1"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heel(1)">
                                      <p:cBhvr>
                                        <p:cTn id="14" dur="2000"/>
                                        <p:tgtEl>
                                          <p:spTgt spid="12"/>
                                        </p:tgtEl>
                                      </p:cBhvr>
                                    </p:animEffect>
                                  </p:childTnLst>
                                </p:cTn>
                              </p:par>
                              <p:par>
                                <p:cTn id="15" presetID="21" presetClass="entr" presetSubtype="1"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heel(1)">
                                      <p:cBhvr>
                                        <p:cTn id="17" dur="2000"/>
                                        <p:tgtEl>
                                          <p:spTgt spid="13"/>
                                        </p:tgtEl>
                                      </p:cBhvr>
                                    </p:animEffect>
                                  </p:childTnLst>
                                </p:cTn>
                              </p:par>
                              <p:par>
                                <p:cTn id="18" presetID="21" presetClass="entr" presetSubtype="1"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heel(1)">
                                      <p:cBhvr>
                                        <p:cTn id="20" dur="2000"/>
                                        <p:tgtEl>
                                          <p:spTgt spid="14"/>
                                        </p:tgtEl>
                                      </p:cBhvr>
                                    </p:animEffect>
                                  </p:childTnLst>
                                </p:cTn>
                              </p:par>
                              <p:par>
                                <p:cTn id="21" presetID="21" presetClass="entr" presetSubtype="1"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heel(1)">
                                      <p:cBhvr>
                                        <p:cTn id="23" dur="2000"/>
                                        <p:tgtEl>
                                          <p:spTgt spid="15"/>
                                        </p:tgtEl>
                                      </p:cBhvr>
                                    </p:animEffect>
                                  </p:childTnLst>
                                </p:cTn>
                              </p:par>
                              <p:par>
                                <p:cTn id="24" presetID="21" presetClass="entr" presetSubtype="1"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heel(1)">
                                      <p:cBhvr>
                                        <p:cTn id="26" dur="2000"/>
                                        <p:tgtEl>
                                          <p:spTgt spid="16"/>
                                        </p:tgtEl>
                                      </p:cBhvr>
                                    </p:animEffect>
                                  </p:childTnLst>
                                </p:cTn>
                              </p:par>
                              <p:par>
                                <p:cTn id="27" presetID="21" presetClass="entr" presetSubtype="1"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heel(1)">
                                      <p:cBhvr>
                                        <p:cTn id="29" dur="2000"/>
                                        <p:tgtEl>
                                          <p:spTgt spid="6"/>
                                        </p:tgtEl>
                                      </p:cBhvr>
                                    </p:animEffect>
                                  </p:childTnLst>
                                </p:cTn>
                              </p:par>
                              <p:par>
                                <p:cTn id="30" presetID="21" presetClass="entr" presetSubtype="1"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heel(1)">
                                      <p:cBhvr>
                                        <p:cTn id="32" dur="2000"/>
                                        <p:tgtEl>
                                          <p:spTgt spid="19"/>
                                        </p:tgtEl>
                                      </p:cBhvr>
                                    </p:animEffect>
                                  </p:childTnLst>
                                </p:cTn>
                              </p:par>
                              <p:par>
                                <p:cTn id="33" presetID="21" presetClass="entr" presetSubtype="1"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heel(1)">
                                      <p:cBhvr>
                                        <p:cTn id="35" dur="2000"/>
                                        <p:tgtEl>
                                          <p:spTgt spid="9"/>
                                        </p:tgtEl>
                                      </p:cBhvr>
                                    </p:animEffect>
                                  </p:childTnLst>
                                </p:cTn>
                              </p:par>
                              <p:par>
                                <p:cTn id="36" presetID="21" presetClass="entr" presetSubtype="1"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heel(1)">
                                      <p:cBhvr>
                                        <p:cTn id="38" dur="2000"/>
                                        <p:tgtEl>
                                          <p:spTgt spid="23"/>
                                        </p:tgtEl>
                                      </p:cBhvr>
                                    </p:animEffect>
                                  </p:childTnLst>
                                </p:cTn>
                              </p:par>
                              <p:par>
                                <p:cTn id="39" presetID="21" presetClass="entr" presetSubtype="1"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heel(1)">
                                      <p:cBhvr>
                                        <p:cTn id="41" dur="2000"/>
                                        <p:tgtEl>
                                          <p:spTgt spid="25"/>
                                        </p:tgtEl>
                                      </p:cBhvr>
                                    </p:animEffect>
                                  </p:childTnLst>
                                </p:cTn>
                              </p:par>
                              <p:par>
                                <p:cTn id="42" presetID="21" presetClass="entr" presetSubtype="1"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wheel(1)">
                                      <p:cBhvr>
                                        <p:cTn id="44" dur="2000"/>
                                        <p:tgtEl>
                                          <p:spTgt spid="26"/>
                                        </p:tgtEl>
                                      </p:cBhvr>
                                    </p:animEffect>
                                  </p:childTnLst>
                                </p:cTn>
                              </p:par>
                              <p:par>
                                <p:cTn id="45" presetID="21" presetClass="entr" presetSubtype="1"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wheel(1)">
                                      <p:cBhvr>
                                        <p:cTn id="47" dur="2000"/>
                                        <p:tgtEl>
                                          <p:spTgt spid="31"/>
                                        </p:tgtEl>
                                      </p:cBhvr>
                                    </p:animEffect>
                                  </p:childTnLst>
                                </p:cTn>
                              </p:par>
                              <p:par>
                                <p:cTn id="48" presetID="21" presetClass="entr" presetSubtype="1" fill="hold"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heel(1)">
                                      <p:cBhvr>
                                        <p:cTn id="50" dur="2000"/>
                                        <p:tgtEl>
                                          <p:spTgt spid="32"/>
                                        </p:tgtEl>
                                      </p:cBhvr>
                                    </p:animEffect>
                                  </p:childTnLst>
                                </p:cTn>
                              </p:par>
                              <p:par>
                                <p:cTn id="51" presetID="21" presetClass="entr" presetSubtype="1"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wheel(1)">
                                      <p:cBhvr>
                                        <p:cTn id="53" dur="2000"/>
                                        <p:tgtEl>
                                          <p:spTgt spid="37"/>
                                        </p:tgtEl>
                                      </p:cBhvr>
                                    </p:animEffect>
                                  </p:childTnLst>
                                </p:cTn>
                              </p:par>
                              <p:par>
                                <p:cTn id="54" presetID="21" presetClass="entr" presetSubtype="1" fill="hold"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wheel(1)">
                                      <p:cBhvr>
                                        <p:cTn id="56" dur="2000"/>
                                        <p:tgtEl>
                                          <p:spTgt spid="38"/>
                                        </p:tgtEl>
                                      </p:cBhvr>
                                    </p:animEffect>
                                  </p:childTnLst>
                                </p:cTn>
                              </p:par>
                            </p:childTnLst>
                          </p:cTn>
                        </p:par>
                        <p:par>
                          <p:cTn id="57" fill="hold">
                            <p:stCondLst>
                              <p:cond delay="2500"/>
                            </p:stCondLst>
                            <p:childTnLst>
                              <p:par>
                                <p:cTn id="58" presetID="2" presetClass="entr" presetSubtype="4" fill="hold" nodeType="afterEffect">
                                  <p:stCondLst>
                                    <p:cond delay="0"/>
                                  </p:stCondLst>
                                  <p:childTnLst>
                                    <p:set>
                                      <p:cBhvr>
                                        <p:cTn id="59" dur="1" fill="hold">
                                          <p:stCondLst>
                                            <p:cond delay="0"/>
                                          </p:stCondLst>
                                        </p:cTn>
                                        <p:tgtEl>
                                          <p:spTgt spid="2">
                                            <p:txEl>
                                              <p:pRg st="0" end="0"/>
                                            </p:txEl>
                                          </p:spTgt>
                                        </p:tgtEl>
                                        <p:attrNameLst>
                                          <p:attrName>style.visibility</p:attrName>
                                        </p:attrNameLst>
                                      </p:cBhvr>
                                      <p:to>
                                        <p:strVal val="visible"/>
                                      </p:to>
                                    </p:set>
                                    <p:anim calcmode="lin" valueType="num">
                                      <p:cBhvr additive="base">
                                        <p:cTn id="60"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12" grpId="0" animBg="1"/>
      <p:bldP spid="13" grpId="0" animBg="1"/>
      <p:bldP spid="14" grpId="0" animBg="1"/>
      <p:bldP spid="15"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835748" y="274636"/>
            <a:ext cx="7851051" cy="352451"/>
          </a:xfrm>
          <a:prstGeom prst="rect">
            <a:avLst/>
          </a:prstGeom>
        </p:spPr>
        <p:txBody>
          <a:bodyPr lIns="91425" tIns="91425" rIns="91425" bIns="91425" anchor="b" anchorCtr="0">
            <a:noAutofit/>
          </a:bodyPr>
          <a:lstStyle/>
          <a:p>
            <a:pPr lvl="0" rtl="0">
              <a:spcBef>
                <a:spcPts val="0"/>
              </a:spcBef>
              <a:buNone/>
            </a:pPr>
            <a:r>
              <a:rPr lang="en-AU" sz="3000" dirty="0" smtClean="0">
                <a:solidFill>
                  <a:srgbClr val="003366"/>
                </a:solidFill>
              </a:rPr>
              <a:t>Suggested approach (Fuzzy Section)</a:t>
            </a:r>
            <a:endParaRPr lang="en-AU" sz="3000" dirty="0">
              <a:solidFill>
                <a:srgbClr val="003366"/>
              </a:solidFill>
            </a:endParaRPr>
          </a:p>
        </p:txBody>
      </p:sp>
      <p:sp>
        <p:nvSpPr>
          <p:cNvPr id="3" name="Text Placeholder 2"/>
          <p:cNvSpPr>
            <a:spLocks noGrp="1"/>
          </p:cNvSpPr>
          <p:nvPr>
            <p:ph type="body" idx="1"/>
          </p:nvPr>
        </p:nvSpPr>
        <p:spPr>
          <a:xfrm>
            <a:off x="457199" y="951381"/>
            <a:ext cx="8229600" cy="1403200"/>
          </a:xfrm>
        </p:spPr>
        <p:txBody>
          <a:bodyPr/>
          <a:lstStyle/>
          <a:p>
            <a:pPr marL="0" marR="0" lvl="0" indent="0" algn="just" defTabSz="914400" eaLnBrk="1" fontAlgn="auto" latinLnBrk="0" hangingPunct="1">
              <a:lnSpc>
                <a:spcPct val="100000"/>
              </a:lnSpc>
              <a:spcBef>
                <a:spcPts val="0"/>
              </a:spcBef>
              <a:spcAft>
                <a:spcPts val="0"/>
              </a:spcAft>
              <a:buClrTx/>
              <a:buSzTx/>
              <a:buFontTx/>
              <a:buNone/>
              <a:tabLst/>
              <a:defRPr/>
            </a:pPr>
            <a:r>
              <a:rPr lang="en-US" sz="2400" dirty="0" smtClean="0"/>
              <a:t>Now let us compute the </a:t>
            </a:r>
            <a:r>
              <a:rPr lang="en-US" sz="2400" b="1" dirty="0" smtClean="0"/>
              <a:t>Input Parameters Availability </a:t>
            </a:r>
            <a:r>
              <a:rPr lang="en-US" sz="2400" dirty="0" smtClean="0"/>
              <a:t>for the six components. It considers also the influence of the measure error, with the second fuzzy variable. </a:t>
            </a:r>
            <a:endParaRPr lang="en-US" sz="2400" dirty="0"/>
          </a:p>
        </p:txBody>
      </p:sp>
      <p:sp>
        <p:nvSpPr>
          <p:cNvPr id="62" name="Shape 62"/>
          <p:cNvSpPr txBox="1">
            <a:spLocks noGrp="1"/>
          </p:cNvSpPr>
          <p:nvPr>
            <p:ph type="ctrTitle" idx="4294967295"/>
          </p:nvPr>
        </p:nvSpPr>
        <p:spPr>
          <a:xfrm>
            <a:off x="0" y="6530975"/>
            <a:ext cx="5473700" cy="423863"/>
          </a:xfrm>
          <a:prstGeom prst="rect">
            <a:avLst/>
          </a:prstGeom>
        </p:spPr>
        <p:txBody>
          <a:bodyPr lIns="91425" tIns="91425" rIns="91425" bIns="91425" anchor="ctr" anchorCtr="0">
            <a:noAutofit/>
          </a:bodyPr>
          <a:lstStyle/>
          <a:p>
            <a:pPr indent="457200">
              <a:lnSpc>
                <a:spcPct val="115000"/>
              </a:lnSpc>
            </a:pPr>
            <a:r>
              <a:rPr lang="en-AU" sz="800" dirty="0">
                <a:solidFill>
                  <a:srgbClr val="003366"/>
                </a:solidFill>
              </a:rPr>
              <a:t>Dealing with Uncertainties in Availability Models using Fuzzy Logic and Neural Networks </a:t>
            </a:r>
            <a:endParaRPr sz="800" dirty="0">
              <a:solidFill>
                <a:srgbClr val="003366"/>
              </a:solidFill>
            </a:endParaRPr>
          </a:p>
        </p:txBody>
      </p:sp>
      <p:pic>
        <p:nvPicPr>
          <p:cNvPr id="57" name="Shape 57"/>
          <p:cNvPicPr preferRelativeResize="0"/>
          <p:nvPr/>
        </p:nvPicPr>
        <p:blipFill>
          <a:blip r:embed="rId3">
            <a:alphaModFix/>
          </a:blip>
          <a:stretch>
            <a:fillRect/>
          </a:stretch>
        </p:blipFill>
        <p:spPr>
          <a:xfrm>
            <a:off x="82450" y="65950"/>
            <a:ext cx="464900" cy="498650"/>
          </a:xfrm>
          <a:prstGeom prst="rect">
            <a:avLst/>
          </a:prstGeom>
          <a:noFill/>
          <a:ln>
            <a:noFill/>
          </a:ln>
        </p:spPr>
      </p:pic>
      <p:pic>
        <p:nvPicPr>
          <p:cNvPr id="58" name="Shape 58"/>
          <p:cNvPicPr preferRelativeResize="0"/>
          <p:nvPr/>
        </p:nvPicPr>
        <p:blipFill>
          <a:blip r:embed="rId4">
            <a:alphaModFix/>
          </a:blip>
          <a:stretch>
            <a:fillRect/>
          </a:stretch>
        </p:blipFill>
        <p:spPr>
          <a:xfrm>
            <a:off x="0" y="630539"/>
            <a:ext cx="9143998" cy="97471"/>
          </a:xfrm>
          <a:prstGeom prst="rect">
            <a:avLst/>
          </a:prstGeom>
          <a:noFill/>
          <a:ln>
            <a:noFill/>
          </a:ln>
        </p:spPr>
      </p:pic>
      <p:cxnSp>
        <p:nvCxnSpPr>
          <p:cNvPr id="59" name="Shape 59"/>
          <p:cNvCxnSpPr/>
          <p:nvPr/>
        </p:nvCxnSpPr>
        <p:spPr>
          <a:xfrm rot="10800000">
            <a:off x="691550" y="125"/>
            <a:ext cx="0" cy="630299"/>
          </a:xfrm>
          <a:prstGeom prst="straightConnector1">
            <a:avLst/>
          </a:prstGeom>
          <a:noFill/>
          <a:ln w="9525" cap="flat" cmpd="sng">
            <a:solidFill>
              <a:srgbClr val="003366"/>
            </a:solidFill>
            <a:prstDash val="solid"/>
            <a:round/>
            <a:headEnd type="none" w="lg" len="lg"/>
            <a:tailEnd type="none" w="lg" len="lg"/>
          </a:ln>
        </p:spPr>
      </p:cxnSp>
      <p:sp>
        <p:nvSpPr>
          <p:cNvPr id="60" name="Shape 60"/>
          <p:cNvSpPr txBox="1"/>
          <p:nvPr/>
        </p:nvSpPr>
        <p:spPr>
          <a:xfrm>
            <a:off x="6783700" y="6531000"/>
            <a:ext cx="2599200" cy="363899"/>
          </a:xfrm>
          <a:prstGeom prst="rect">
            <a:avLst/>
          </a:prstGeom>
          <a:noFill/>
          <a:ln>
            <a:noFill/>
          </a:ln>
        </p:spPr>
        <p:txBody>
          <a:bodyPr lIns="91425" tIns="91425" rIns="91425" bIns="91425" anchor="t" anchorCtr="0">
            <a:noAutofit/>
          </a:bodyPr>
          <a:lstStyle/>
          <a:p>
            <a:pPr lvl="0" rtl="0">
              <a:spcBef>
                <a:spcPts val="0"/>
              </a:spcBef>
              <a:buNone/>
            </a:pPr>
            <a:r>
              <a:rPr lang="it" sz="1200" b="1">
                <a:solidFill>
                  <a:srgbClr val="FFFFFF"/>
                </a:solidFill>
              </a:rPr>
              <a:t>POLITECNICO DI MILANO</a:t>
            </a:r>
          </a:p>
        </p:txBody>
      </p:sp>
      <p:pic>
        <p:nvPicPr>
          <p:cNvPr id="61" name="Shape 61"/>
          <p:cNvPicPr preferRelativeResize="0"/>
          <p:nvPr/>
        </p:nvPicPr>
        <p:blipFill>
          <a:blip r:embed="rId5">
            <a:alphaModFix/>
          </a:blip>
          <a:stretch>
            <a:fillRect/>
          </a:stretch>
        </p:blipFill>
        <p:spPr>
          <a:xfrm>
            <a:off x="0" y="6571225"/>
            <a:ext cx="9144000" cy="286775"/>
          </a:xfrm>
          <a:prstGeom prst="rect">
            <a:avLst/>
          </a:prstGeom>
          <a:noFill/>
          <a:ln>
            <a:noFill/>
          </a:ln>
        </p:spPr>
      </p:pic>
      <p:sp>
        <p:nvSpPr>
          <p:cNvPr id="4" name="Rectangle 3"/>
          <p:cNvSpPr/>
          <p:nvPr/>
        </p:nvSpPr>
        <p:spPr>
          <a:xfrm>
            <a:off x="668196" y="3664936"/>
            <a:ext cx="1945552" cy="6985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Mobile device = 0.7804</a:t>
            </a:r>
            <a:endParaRPr lang="en-US" dirty="0"/>
          </a:p>
        </p:txBody>
      </p:sp>
      <p:sp>
        <p:nvSpPr>
          <p:cNvPr id="12" name="Rectangle 11"/>
          <p:cNvSpPr/>
          <p:nvPr/>
        </p:nvSpPr>
        <p:spPr>
          <a:xfrm>
            <a:off x="3585465" y="3112437"/>
            <a:ext cx="1945552" cy="6985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Antenna = 0.808</a:t>
            </a:r>
            <a:endParaRPr lang="en-US" dirty="0"/>
          </a:p>
        </p:txBody>
      </p:sp>
      <p:sp>
        <p:nvSpPr>
          <p:cNvPr id="13" name="Rectangle 12"/>
          <p:cNvSpPr/>
          <p:nvPr/>
        </p:nvSpPr>
        <p:spPr>
          <a:xfrm>
            <a:off x="3566688" y="4286521"/>
            <a:ext cx="1945552" cy="6985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Wi-Fi = 0.067</a:t>
            </a:r>
            <a:endParaRPr lang="en-US" dirty="0"/>
          </a:p>
        </p:txBody>
      </p:sp>
      <p:sp>
        <p:nvSpPr>
          <p:cNvPr id="14" name="Rectangle 13"/>
          <p:cNvSpPr/>
          <p:nvPr/>
        </p:nvSpPr>
        <p:spPr>
          <a:xfrm>
            <a:off x="6596643" y="4758725"/>
            <a:ext cx="1945552" cy="6985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SP3 = 0.606</a:t>
            </a:r>
            <a:endParaRPr lang="en-US" dirty="0"/>
          </a:p>
        </p:txBody>
      </p:sp>
      <p:sp>
        <p:nvSpPr>
          <p:cNvPr id="15" name="Rectangle 14"/>
          <p:cNvSpPr/>
          <p:nvPr/>
        </p:nvSpPr>
        <p:spPr>
          <a:xfrm>
            <a:off x="6596643" y="2480819"/>
            <a:ext cx="1945552" cy="6985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SP1 = 0.675</a:t>
            </a:r>
            <a:endParaRPr lang="en-US" dirty="0"/>
          </a:p>
        </p:txBody>
      </p:sp>
      <p:sp>
        <p:nvSpPr>
          <p:cNvPr id="16" name="Rectangle 15"/>
          <p:cNvSpPr/>
          <p:nvPr/>
        </p:nvSpPr>
        <p:spPr>
          <a:xfrm>
            <a:off x="6596643" y="3629518"/>
            <a:ext cx="1945552" cy="6985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SP2 = 0.406 </a:t>
            </a:r>
            <a:endParaRPr lang="en-US" dirty="0"/>
          </a:p>
        </p:txBody>
      </p:sp>
      <p:cxnSp>
        <p:nvCxnSpPr>
          <p:cNvPr id="6" name="Straight Connector 5"/>
          <p:cNvCxnSpPr/>
          <p:nvPr/>
        </p:nvCxnSpPr>
        <p:spPr>
          <a:xfrm>
            <a:off x="3070948" y="3539524"/>
            <a:ext cx="0" cy="10140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139442" y="2830069"/>
            <a:ext cx="8163" cy="2277906"/>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4" idx="3"/>
          </p:cNvCxnSpPr>
          <p:nvPr/>
        </p:nvCxnSpPr>
        <p:spPr>
          <a:xfrm flipV="1">
            <a:off x="2613748" y="4013200"/>
            <a:ext cx="457200" cy="9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endCxn id="12" idx="1"/>
          </p:cNvCxnSpPr>
          <p:nvPr/>
        </p:nvCxnSpPr>
        <p:spPr>
          <a:xfrm flipV="1">
            <a:off x="3070948" y="3461687"/>
            <a:ext cx="514517" cy="77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13" idx="1"/>
          </p:cNvCxnSpPr>
          <p:nvPr/>
        </p:nvCxnSpPr>
        <p:spPr>
          <a:xfrm>
            <a:off x="3070947" y="4553578"/>
            <a:ext cx="495741" cy="8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2" idx="3"/>
          </p:cNvCxnSpPr>
          <p:nvPr/>
        </p:nvCxnSpPr>
        <p:spPr>
          <a:xfrm>
            <a:off x="5531017" y="3461687"/>
            <a:ext cx="6084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512240" y="4661171"/>
            <a:ext cx="6084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15" idx="1"/>
          </p:cNvCxnSpPr>
          <p:nvPr/>
        </p:nvCxnSpPr>
        <p:spPr>
          <a:xfrm>
            <a:off x="6139443" y="2830069"/>
            <a:ext cx="457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120666" y="4013200"/>
            <a:ext cx="457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139443" y="5107975"/>
            <a:ext cx="4572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430077" y="5860419"/>
            <a:ext cx="5535355" cy="523220"/>
          </a:xfrm>
          <a:prstGeom prst="rect">
            <a:avLst/>
          </a:prstGeom>
          <a:noFill/>
        </p:spPr>
        <p:txBody>
          <a:bodyPr wrap="square" rtlCol="0">
            <a:spAutoFit/>
          </a:bodyPr>
          <a:lstStyle/>
          <a:p>
            <a:pPr algn="just"/>
            <a:r>
              <a:rPr lang="en-US" b="1" dirty="0" smtClean="0"/>
              <a:t>N.B. </a:t>
            </a:r>
            <a:r>
              <a:rPr lang="en-US" dirty="0" smtClean="0"/>
              <a:t>With the Fuzzy logic approach we have INPUT PARAMETERS </a:t>
            </a:r>
          </a:p>
          <a:p>
            <a:pPr algn="just"/>
            <a:r>
              <a:rPr lang="en-US" dirty="0" smtClean="0"/>
              <a:t>AVAILABILITY = </a:t>
            </a:r>
            <a:r>
              <a:rPr lang="en-US" b="1" dirty="0" smtClean="0"/>
              <a:t>0.592</a:t>
            </a:r>
            <a:r>
              <a:rPr lang="en-US" dirty="0" smtClean="0"/>
              <a:t>, with membership </a:t>
            </a:r>
            <a:r>
              <a:rPr lang="en-US" i="1" dirty="0" smtClean="0"/>
              <a:t>Normal = 0.91 </a:t>
            </a:r>
            <a:endParaRPr lang="en-US" i="1" dirty="0"/>
          </a:p>
        </p:txBody>
      </p:sp>
      <p:pic>
        <p:nvPicPr>
          <p:cNvPr id="30" name="Picture 29" descr="FuzzyMatlab/input%20parameters%20availability/7.png"/>
          <p:cNvPicPr/>
          <p:nvPr/>
        </p:nvPicPr>
        <p:blipFill rotWithShape="1">
          <a:blip r:embed="rId6">
            <a:extLst>
              <a:ext uri="{28A0092B-C50C-407E-A947-70E740481C1C}">
                <a14:useLocalDpi xmlns:a14="http://schemas.microsoft.com/office/drawing/2010/main" val="0"/>
              </a:ext>
            </a:extLst>
          </a:blip>
          <a:srcRect l="16919" t="4724" r="16792" b="36320"/>
          <a:stretch/>
        </p:blipFill>
        <p:spPr bwMode="auto">
          <a:xfrm>
            <a:off x="237067" y="4871370"/>
            <a:ext cx="3070947" cy="1525255"/>
          </a:xfrm>
          <a:prstGeom prst="rect">
            <a:avLst/>
          </a:prstGeom>
          <a:noFill/>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011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down)">
                                      <p:cBhvr>
                                        <p:cTn id="18" dur="500"/>
                                        <p:tgtEl>
                                          <p:spTgt spid="13"/>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500"/>
                                        <p:tgtEl>
                                          <p:spTgt spid="1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down)">
                                      <p:cBhvr>
                                        <p:cTn id="24" dur="500"/>
                                        <p:tgtEl>
                                          <p:spTgt spid="15"/>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par>
                                <p:cTn id="28" presetID="22" presetClass="entr" presetSubtype="4"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down)">
                                      <p:cBhvr>
                                        <p:cTn id="30" dur="500"/>
                                        <p:tgtEl>
                                          <p:spTgt spid="6"/>
                                        </p:tgtEl>
                                      </p:cBhvr>
                                    </p:animEffect>
                                  </p:childTnLst>
                                </p:cTn>
                              </p:par>
                              <p:par>
                                <p:cTn id="31" presetID="22" presetClass="entr" presetSubtype="4"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down)">
                                      <p:cBhvr>
                                        <p:cTn id="33" dur="500"/>
                                        <p:tgtEl>
                                          <p:spTgt spid="19"/>
                                        </p:tgtEl>
                                      </p:cBhvr>
                                    </p:animEffect>
                                  </p:childTnLst>
                                </p:cTn>
                              </p:par>
                              <p:par>
                                <p:cTn id="34" presetID="22" presetClass="entr" presetSubtype="4"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down)">
                                      <p:cBhvr>
                                        <p:cTn id="36" dur="500"/>
                                        <p:tgtEl>
                                          <p:spTgt spid="9"/>
                                        </p:tgtEl>
                                      </p:cBhvr>
                                    </p:animEffect>
                                  </p:childTnLst>
                                </p:cTn>
                              </p:par>
                              <p:par>
                                <p:cTn id="37" presetID="22" presetClass="entr" presetSubtype="4"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down)">
                                      <p:cBhvr>
                                        <p:cTn id="39" dur="500"/>
                                        <p:tgtEl>
                                          <p:spTgt spid="23"/>
                                        </p:tgtEl>
                                      </p:cBhvr>
                                    </p:animEffect>
                                  </p:childTnLst>
                                </p:cTn>
                              </p:par>
                              <p:par>
                                <p:cTn id="40" presetID="22" presetClass="entr" presetSubtype="4" fill="hold"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down)">
                                      <p:cBhvr>
                                        <p:cTn id="42" dur="500"/>
                                        <p:tgtEl>
                                          <p:spTgt spid="25"/>
                                        </p:tgtEl>
                                      </p:cBhvr>
                                    </p:animEffect>
                                  </p:childTnLst>
                                </p:cTn>
                              </p:par>
                              <p:par>
                                <p:cTn id="43" presetID="22" presetClass="entr" presetSubtype="4"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wipe(down)">
                                      <p:cBhvr>
                                        <p:cTn id="45" dur="500"/>
                                        <p:tgtEl>
                                          <p:spTgt spid="26"/>
                                        </p:tgtEl>
                                      </p:cBhvr>
                                    </p:animEffect>
                                  </p:childTnLst>
                                </p:cTn>
                              </p:par>
                              <p:par>
                                <p:cTn id="46" presetID="22" presetClass="entr" presetSubtype="4" fill="hold"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wipe(down)">
                                      <p:cBhvr>
                                        <p:cTn id="48" dur="500"/>
                                        <p:tgtEl>
                                          <p:spTgt spid="31"/>
                                        </p:tgtEl>
                                      </p:cBhvr>
                                    </p:animEffect>
                                  </p:childTnLst>
                                </p:cTn>
                              </p:par>
                              <p:par>
                                <p:cTn id="49" presetID="22" presetClass="entr" presetSubtype="4"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wipe(down)">
                                      <p:cBhvr>
                                        <p:cTn id="51" dur="500"/>
                                        <p:tgtEl>
                                          <p:spTgt spid="32"/>
                                        </p:tgtEl>
                                      </p:cBhvr>
                                    </p:animEffect>
                                  </p:childTnLst>
                                </p:cTn>
                              </p:par>
                              <p:par>
                                <p:cTn id="52" presetID="22" presetClass="entr" presetSubtype="4" fill="hold"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wipe(down)">
                                      <p:cBhvr>
                                        <p:cTn id="54" dur="500"/>
                                        <p:tgtEl>
                                          <p:spTgt spid="37"/>
                                        </p:tgtEl>
                                      </p:cBhvr>
                                    </p:animEffect>
                                  </p:childTnLst>
                                </p:cTn>
                              </p:par>
                              <p:par>
                                <p:cTn id="55" presetID="22" presetClass="entr" presetSubtype="4"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wipe(down)">
                                      <p:cBhvr>
                                        <p:cTn id="57" dur="500"/>
                                        <p:tgtEl>
                                          <p:spTgt spid="38"/>
                                        </p:tgtEl>
                                      </p:cBhvr>
                                    </p:animEffect>
                                  </p:childTnLst>
                                </p:cTn>
                              </p:par>
                            </p:childTnLst>
                          </p:cTn>
                        </p:par>
                        <p:par>
                          <p:cTn id="58" fill="hold">
                            <p:stCondLst>
                              <p:cond delay="1000"/>
                            </p:stCondLst>
                            <p:childTnLst>
                              <p:par>
                                <p:cTn id="59" presetID="22" presetClass="entr" presetSubtype="4" fill="hold" nodeType="after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wipe(down)">
                                      <p:cBhvr>
                                        <p:cTn id="61" dur="500"/>
                                        <p:tgtEl>
                                          <p:spTgt spid="30"/>
                                        </p:tgtEl>
                                      </p:cBhvr>
                                    </p:animEffect>
                                  </p:childTnLst>
                                </p:cTn>
                              </p:par>
                            </p:childTnLst>
                          </p:cTn>
                        </p:par>
                        <p:par>
                          <p:cTn id="62" fill="hold">
                            <p:stCondLst>
                              <p:cond delay="1500"/>
                            </p:stCondLst>
                            <p:childTnLst>
                              <p:par>
                                <p:cTn id="63" presetID="17" presetClass="entr" presetSubtype="10" fill="hold" nodeType="afterEffect">
                                  <p:stCondLst>
                                    <p:cond delay="0"/>
                                  </p:stCondLst>
                                  <p:childTnLst>
                                    <p:set>
                                      <p:cBhvr>
                                        <p:cTn id="64" dur="1" fill="hold">
                                          <p:stCondLst>
                                            <p:cond delay="0"/>
                                          </p:stCondLst>
                                        </p:cTn>
                                        <p:tgtEl>
                                          <p:spTgt spid="8">
                                            <p:txEl>
                                              <p:pRg st="0" end="0"/>
                                            </p:txEl>
                                          </p:spTgt>
                                        </p:tgtEl>
                                        <p:attrNameLst>
                                          <p:attrName>style.visibility</p:attrName>
                                        </p:attrNameLst>
                                      </p:cBhvr>
                                      <p:to>
                                        <p:strVal val="visible"/>
                                      </p:to>
                                    </p:set>
                                    <p:anim calcmode="lin" valueType="num">
                                      <p:cBhvr>
                                        <p:cTn id="65"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66" dur="500" fill="hold"/>
                                        <p:tgtEl>
                                          <p:spTgt spid="8">
                                            <p:txEl>
                                              <p:pRg st="0" end="0"/>
                                            </p:txEl>
                                          </p:spTgt>
                                        </p:tgtEl>
                                        <p:attrNameLst>
                                          <p:attrName>ppt_h</p:attrName>
                                        </p:attrNameLst>
                                      </p:cBhvr>
                                      <p:tavLst>
                                        <p:tav tm="0">
                                          <p:val>
                                            <p:strVal val="#ppt_h"/>
                                          </p:val>
                                        </p:tav>
                                        <p:tav tm="100000">
                                          <p:val>
                                            <p:strVal val="#ppt_h"/>
                                          </p:val>
                                        </p:tav>
                                      </p:tavLst>
                                    </p:anim>
                                  </p:childTnLst>
                                </p:cTn>
                              </p:par>
                            </p:childTnLst>
                          </p:cTn>
                        </p:par>
                        <p:par>
                          <p:cTn id="67" fill="hold">
                            <p:stCondLst>
                              <p:cond delay="2000"/>
                            </p:stCondLst>
                            <p:childTnLst>
                              <p:par>
                                <p:cTn id="68" presetID="17" presetClass="entr" presetSubtype="10" fill="hold" nodeType="afterEffect">
                                  <p:stCondLst>
                                    <p:cond delay="0"/>
                                  </p:stCondLst>
                                  <p:childTnLst>
                                    <p:set>
                                      <p:cBhvr>
                                        <p:cTn id="69" dur="1" fill="hold">
                                          <p:stCondLst>
                                            <p:cond delay="0"/>
                                          </p:stCondLst>
                                        </p:cTn>
                                        <p:tgtEl>
                                          <p:spTgt spid="8">
                                            <p:txEl>
                                              <p:pRg st="1" end="1"/>
                                            </p:txEl>
                                          </p:spTgt>
                                        </p:tgtEl>
                                        <p:attrNameLst>
                                          <p:attrName>style.visibility</p:attrName>
                                        </p:attrNameLst>
                                      </p:cBhvr>
                                      <p:to>
                                        <p:strVal val="visible"/>
                                      </p:to>
                                    </p:set>
                                    <p:anim calcmode="lin" valueType="num">
                                      <p:cBhvr>
                                        <p:cTn id="70" dur="500" fill="hold"/>
                                        <p:tgtEl>
                                          <p:spTgt spid="8">
                                            <p:txEl>
                                              <p:pRg st="1" end="1"/>
                                            </p:txEl>
                                          </p:spTgt>
                                        </p:tgtEl>
                                        <p:attrNameLst>
                                          <p:attrName>ppt_w</p:attrName>
                                        </p:attrNameLst>
                                      </p:cBhvr>
                                      <p:tavLst>
                                        <p:tav tm="0">
                                          <p:val>
                                            <p:fltVal val="0"/>
                                          </p:val>
                                        </p:tav>
                                        <p:tav tm="100000">
                                          <p:val>
                                            <p:strVal val="#ppt_w"/>
                                          </p:val>
                                        </p:tav>
                                      </p:tavLst>
                                    </p:anim>
                                    <p:anim calcmode="lin" valueType="num">
                                      <p:cBhvr>
                                        <p:cTn id="71" dur="500" fill="hold"/>
                                        <p:tgtEl>
                                          <p:spTgt spid="8">
                                            <p:txEl>
                                              <p:pRg st="1" end="1"/>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animBg="1"/>
      <p:bldP spid="14" grpId="0" animBg="1"/>
      <p:bldP spid="15" grpId="0" animBg="1"/>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835748" y="274636"/>
            <a:ext cx="7851051" cy="352451"/>
          </a:xfrm>
          <a:prstGeom prst="rect">
            <a:avLst/>
          </a:prstGeom>
        </p:spPr>
        <p:txBody>
          <a:bodyPr lIns="91425" tIns="91425" rIns="91425" bIns="91425" anchor="b" anchorCtr="0">
            <a:noAutofit/>
          </a:bodyPr>
          <a:lstStyle/>
          <a:p>
            <a:pPr lvl="0" rtl="0">
              <a:spcBef>
                <a:spcPts val="0"/>
              </a:spcBef>
              <a:buNone/>
            </a:pPr>
            <a:r>
              <a:rPr lang="en-AU" sz="3000" dirty="0" smtClean="0">
                <a:solidFill>
                  <a:srgbClr val="003366"/>
                </a:solidFill>
              </a:rPr>
              <a:t>Suggested approach (Fuzzy Section)</a:t>
            </a:r>
            <a:endParaRPr lang="en-AU" sz="3000" dirty="0">
              <a:solidFill>
                <a:srgbClr val="003366"/>
              </a:solidFill>
            </a:endParaRPr>
          </a:p>
        </p:txBody>
      </p:sp>
      <p:sp>
        <p:nvSpPr>
          <p:cNvPr id="3" name="Text Placeholder 2"/>
          <p:cNvSpPr>
            <a:spLocks noGrp="1"/>
          </p:cNvSpPr>
          <p:nvPr>
            <p:ph type="body" idx="1"/>
          </p:nvPr>
        </p:nvSpPr>
        <p:spPr>
          <a:xfrm>
            <a:off x="457200" y="1054100"/>
            <a:ext cx="8229600" cy="1162529"/>
          </a:xfrm>
        </p:spPr>
        <p:txBody>
          <a:bodyPr/>
          <a:lstStyle/>
          <a:p>
            <a:pPr marL="0" marR="0" lvl="0" indent="0" algn="just" defTabSz="914400" eaLnBrk="1" fontAlgn="auto" latinLnBrk="0" hangingPunct="1">
              <a:lnSpc>
                <a:spcPct val="100000"/>
              </a:lnSpc>
              <a:spcBef>
                <a:spcPts val="0"/>
              </a:spcBef>
              <a:spcAft>
                <a:spcPts val="0"/>
              </a:spcAft>
              <a:buClrTx/>
              <a:buSzTx/>
              <a:buFontTx/>
              <a:buNone/>
              <a:tabLst/>
              <a:defRPr/>
            </a:pPr>
            <a:r>
              <a:rPr lang="en-US" sz="2800" dirty="0" smtClean="0"/>
              <a:t>According the </a:t>
            </a:r>
            <a:r>
              <a:rPr lang="en-US" sz="2800" i="1" dirty="0" smtClean="0"/>
              <a:t>model structure section</a:t>
            </a:r>
            <a:r>
              <a:rPr lang="en-US" sz="2800" dirty="0" smtClean="0"/>
              <a:t>, let us analyze the </a:t>
            </a:r>
            <a:r>
              <a:rPr lang="en-US" sz="2800" b="1" dirty="0" smtClean="0"/>
              <a:t>confidence </a:t>
            </a:r>
            <a:r>
              <a:rPr lang="en-US" sz="2800" dirty="0" smtClean="0"/>
              <a:t>that a </a:t>
            </a:r>
            <a:r>
              <a:rPr lang="en-US" sz="2800" b="1" dirty="0" smtClean="0"/>
              <a:t>provider is ON</a:t>
            </a:r>
            <a:r>
              <a:rPr lang="en-US" sz="2800" dirty="0" smtClean="0"/>
              <a:t>:</a:t>
            </a:r>
            <a:endParaRPr lang="en-US" sz="2800" dirty="0"/>
          </a:p>
        </p:txBody>
      </p:sp>
      <p:sp>
        <p:nvSpPr>
          <p:cNvPr id="62" name="Shape 62"/>
          <p:cNvSpPr txBox="1">
            <a:spLocks noGrp="1"/>
          </p:cNvSpPr>
          <p:nvPr>
            <p:ph type="ctrTitle" idx="4294967295"/>
          </p:nvPr>
        </p:nvSpPr>
        <p:spPr>
          <a:xfrm>
            <a:off x="0" y="6530975"/>
            <a:ext cx="5473700" cy="423863"/>
          </a:xfrm>
          <a:prstGeom prst="rect">
            <a:avLst/>
          </a:prstGeom>
        </p:spPr>
        <p:txBody>
          <a:bodyPr lIns="91425" tIns="91425" rIns="91425" bIns="91425" anchor="ctr" anchorCtr="0">
            <a:noAutofit/>
          </a:bodyPr>
          <a:lstStyle/>
          <a:p>
            <a:pPr indent="457200">
              <a:lnSpc>
                <a:spcPct val="115000"/>
              </a:lnSpc>
            </a:pPr>
            <a:r>
              <a:rPr lang="en-AU" sz="800" dirty="0">
                <a:solidFill>
                  <a:srgbClr val="003366"/>
                </a:solidFill>
              </a:rPr>
              <a:t>Dealing with Uncertainties in Availability Models using Fuzzy Logic and Neural Networks </a:t>
            </a:r>
            <a:endParaRPr sz="800" dirty="0">
              <a:solidFill>
                <a:srgbClr val="003366"/>
              </a:solidFill>
            </a:endParaRPr>
          </a:p>
        </p:txBody>
      </p:sp>
      <p:pic>
        <p:nvPicPr>
          <p:cNvPr id="57" name="Shape 57"/>
          <p:cNvPicPr preferRelativeResize="0"/>
          <p:nvPr/>
        </p:nvPicPr>
        <p:blipFill>
          <a:blip r:embed="rId3">
            <a:alphaModFix/>
          </a:blip>
          <a:stretch>
            <a:fillRect/>
          </a:stretch>
        </p:blipFill>
        <p:spPr>
          <a:xfrm>
            <a:off x="82450" y="65950"/>
            <a:ext cx="464900" cy="498650"/>
          </a:xfrm>
          <a:prstGeom prst="rect">
            <a:avLst/>
          </a:prstGeom>
          <a:noFill/>
          <a:ln>
            <a:noFill/>
          </a:ln>
        </p:spPr>
      </p:pic>
      <p:pic>
        <p:nvPicPr>
          <p:cNvPr id="58" name="Shape 58"/>
          <p:cNvPicPr preferRelativeResize="0"/>
          <p:nvPr/>
        </p:nvPicPr>
        <p:blipFill>
          <a:blip r:embed="rId4">
            <a:alphaModFix/>
          </a:blip>
          <a:stretch>
            <a:fillRect/>
          </a:stretch>
        </p:blipFill>
        <p:spPr>
          <a:xfrm>
            <a:off x="0" y="630539"/>
            <a:ext cx="9143998" cy="97471"/>
          </a:xfrm>
          <a:prstGeom prst="rect">
            <a:avLst/>
          </a:prstGeom>
          <a:noFill/>
          <a:ln>
            <a:noFill/>
          </a:ln>
        </p:spPr>
      </p:pic>
      <p:cxnSp>
        <p:nvCxnSpPr>
          <p:cNvPr id="59" name="Shape 59"/>
          <p:cNvCxnSpPr/>
          <p:nvPr/>
        </p:nvCxnSpPr>
        <p:spPr>
          <a:xfrm rot="10800000">
            <a:off x="691550" y="125"/>
            <a:ext cx="0" cy="630299"/>
          </a:xfrm>
          <a:prstGeom prst="straightConnector1">
            <a:avLst/>
          </a:prstGeom>
          <a:noFill/>
          <a:ln w="9525" cap="flat" cmpd="sng">
            <a:solidFill>
              <a:srgbClr val="003366"/>
            </a:solidFill>
            <a:prstDash val="solid"/>
            <a:round/>
            <a:headEnd type="none" w="lg" len="lg"/>
            <a:tailEnd type="none" w="lg" len="lg"/>
          </a:ln>
        </p:spPr>
      </p:cxnSp>
      <p:sp>
        <p:nvSpPr>
          <p:cNvPr id="60" name="Shape 60"/>
          <p:cNvSpPr txBox="1"/>
          <p:nvPr/>
        </p:nvSpPr>
        <p:spPr>
          <a:xfrm>
            <a:off x="6783700" y="6531000"/>
            <a:ext cx="2599200" cy="363899"/>
          </a:xfrm>
          <a:prstGeom prst="rect">
            <a:avLst/>
          </a:prstGeom>
          <a:noFill/>
          <a:ln>
            <a:noFill/>
          </a:ln>
        </p:spPr>
        <p:txBody>
          <a:bodyPr lIns="91425" tIns="91425" rIns="91425" bIns="91425" anchor="t" anchorCtr="0">
            <a:noAutofit/>
          </a:bodyPr>
          <a:lstStyle/>
          <a:p>
            <a:pPr lvl="0" rtl="0">
              <a:spcBef>
                <a:spcPts val="0"/>
              </a:spcBef>
              <a:buNone/>
            </a:pPr>
            <a:r>
              <a:rPr lang="it" sz="1200" b="1">
                <a:solidFill>
                  <a:srgbClr val="FFFFFF"/>
                </a:solidFill>
              </a:rPr>
              <a:t>POLITECNICO DI MILANO</a:t>
            </a:r>
          </a:p>
        </p:txBody>
      </p:sp>
      <p:pic>
        <p:nvPicPr>
          <p:cNvPr id="61" name="Shape 61"/>
          <p:cNvPicPr preferRelativeResize="0"/>
          <p:nvPr/>
        </p:nvPicPr>
        <p:blipFill>
          <a:blip r:embed="rId5">
            <a:alphaModFix/>
          </a:blip>
          <a:stretch>
            <a:fillRect/>
          </a:stretch>
        </p:blipFill>
        <p:spPr>
          <a:xfrm>
            <a:off x="0" y="6571225"/>
            <a:ext cx="9144000" cy="286775"/>
          </a:xfrm>
          <a:prstGeom prst="rect">
            <a:avLst/>
          </a:prstGeom>
          <a:noFill/>
          <a:ln>
            <a:noFill/>
          </a:ln>
        </p:spPr>
      </p:pic>
      <p:sp>
        <p:nvSpPr>
          <p:cNvPr id="4" name="Rectangle 3"/>
          <p:cNvSpPr/>
          <p:nvPr/>
        </p:nvSpPr>
        <p:spPr>
          <a:xfrm>
            <a:off x="668196" y="3664936"/>
            <a:ext cx="1945552" cy="6985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Mobile device =  ///</a:t>
            </a:r>
            <a:endParaRPr lang="en-US" dirty="0"/>
          </a:p>
        </p:txBody>
      </p:sp>
      <p:sp>
        <p:nvSpPr>
          <p:cNvPr id="12" name="Rectangle 11"/>
          <p:cNvSpPr/>
          <p:nvPr/>
        </p:nvSpPr>
        <p:spPr>
          <a:xfrm>
            <a:off x="3585465" y="3112437"/>
            <a:ext cx="1945552" cy="6985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Antenna = ///</a:t>
            </a:r>
            <a:endParaRPr lang="en-US" dirty="0"/>
          </a:p>
        </p:txBody>
      </p:sp>
      <p:sp>
        <p:nvSpPr>
          <p:cNvPr id="13" name="Rectangle 12"/>
          <p:cNvSpPr/>
          <p:nvPr/>
        </p:nvSpPr>
        <p:spPr>
          <a:xfrm>
            <a:off x="3566688" y="4286521"/>
            <a:ext cx="1945552" cy="6985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Wi-Fi = ///</a:t>
            </a:r>
            <a:endParaRPr lang="en-US" dirty="0"/>
          </a:p>
        </p:txBody>
      </p:sp>
      <p:sp>
        <p:nvSpPr>
          <p:cNvPr id="14" name="Rectangle 13"/>
          <p:cNvSpPr/>
          <p:nvPr/>
        </p:nvSpPr>
        <p:spPr>
          <a:xfrm>
            <a:off x="6596643" y="4758725"/>
            <a:ext cx="1945552" cy="6985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t>SP3 = 0.76</a:t>
            </a:r>
            <a:endParaRPr lang="en-US" dirty="0"/>
          </a:p>
        </p:txBody>
      </p:sp>
      <p:sp>
        <p:nvSpPr>
          <p:cNvPr id="15" name="Rectangle 14"/>
          <p:cNvSpPr/>
          <p:nvPr/>
        </p:nvSpPr>
        <p:spPr>
          <a:xfrm>
            <a:off x="6596643" y="2480819"/>
            <a:ext cx="1945552" cy="6985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t>SP1 = 0.99</a:t>
            </a:r>
            <a:endParaRPr lang="en-US" dirty="0"/>
          </a:p>
        </p:txBody>
      </p:sp>
      <p:sp>
        <p:nvSpPr>
          <p:cNvPr id="16" name="Rectangle 15"/>
          <p:cNvSpPr/>
          <p:nvPr/>
        </p:nvSpPr>
        <p:spPr>
          <a:xfrm>
            <a:off x="6596643" y="3629518"/>
            <a:ext cx="1945552" cy="6985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t>SP2 = 0.95 </a:t>
            </a:r>
            <a:endParaRPr lang="en-US" dirty="0"/>
          </a:p>
        </p:txBody>
      </p:sp>
      <p:cxnSp>
        <p:nvCxnSpPr>
          <p:cNvPr id="6" name="Straight Connector 5"/>
          <p:cNvCxnSpPr/>
          <p:nvPr/>
        </p:nvCxnSpPr>
        <p:spPr>
          <a:xfrm>
            <a:off x="3070948" y="3539524"/>
            <a:ext cx="0" cy="10140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139442" y="2830069"/>
            <a:ext cx="8163" cy="2277906"/>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4" idx="3"/>
          </p:cNvCxnSpPr>
          <p:nvPr/>
        </p:nvCxnSpPr>
        <p:spPr>
          <a:xfrm flipV="1">
            <a:off x="2613748" y="4013200"/>
            <a:ext cx="457200" cy="9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endCxn id="12" idx="1"/>
          </p:cNvCxnSpPr>
          <p:nvPr/>
        </p:nvCxnSpPr>
        <p:spPr>
          <a:xfrm flipV="1">
            <a:off x="3070948" y="3461687"/>
            <a:ext cx="514517" cy="77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13" idx="1"/>
          </p:cNvCxnSpPr>
          <p:nvPr/>
        </p:nvCxnSpPr>
        <p:spPr>
          <a:xfrm>
            <a:off x="3070947" y="4553578"/>
            <a:ext cx="495741" cy="8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2" idx="3"/>
          </p:cNvCxnSpPr>
          <p:nvPr/>
        </p:nvCxnSpPr>
        <p:spPr>
          <a:xfrm>
            <a:off x="5531017" y="3461687"/>
            <a:ext cx="6084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512240" y="4661171"/>
            <a:ext cx="6084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15" idx="1"/>
          </p:cNvCxnSpPr>
          <p:nvPr/>
        </p:nvCxnSpPr>
        <p:spPr>
          <a:xfrm>
            <a:off x="6139443" y="2830069"/>
            <a:ext cx="457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120666" y="4013200"/>
            <a:ext cx="457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139443" y="5107975"/>
            <a:ext cx="457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169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1250"/>
                                        <p:tgtEl>
                                          <p:spTgt spid="3">
                                            <p:txEl>
                                              <p:pRg st="0" end="0"/>
                                            </p:txEl>
                                          </p:spTgt>
                                        </p:tgtEl>
                                      </p:cBhvr>
                                    </p:animEffect>
                                  </p:childTnLst>
                                </p:cTn>
                              </p:par>
                            </p:childTnLst>
                          </p:cTn>
                        </p:par>
                        <p:par>
                          <p:cTn id="8" fill="hold">
                            <p:stCondLst>
                              <p:cond delay="1250"/>
                            </p:stCondLst>
                            <p:childTnLst>
                              <p:par>
                                <p:cTn id="9" presetID="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fill="hold"/>
                                        <p:tgtEl>
                                          <p:spTgt spid="19"/>
                                        </p:tgtEl>
                                        <p:attrNameLst>
                                          <p:attrName>ppt_x</p:attrName>
                                        </p:attrNameLst>
                                      </p:cBhvr>
                                      <p:tavLst>
                                        <p:tav tm="0">
                                          <p:val>
                                            <p:strVal val="#ppt_x"/>
                                          </p:val>
                                        </p:tav>
                                        <p:tav tm="100000">
                                          <p:val>
                                            <p:strVal val="#ppt_x"/>
                                          </p:val>
                                        </p:tav>
                                      </p:tavLst>
                                    </p:anim>
                                    <p:anim calcmode="lin" valueType="num">
                                      <p:cBhvr additive="base">
                                        <p:cTn id="40" dur="500" fill="hold"/>
                                        <p:tgtEl>
                                          <p:spTgt spid="19"/>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ppt_x"/>
                                          </p:val>
                                        </p:tav>
                                        <p:tav tm="100000">
                                          <p:val>
                                            <p:strVal val="#ppt_x"/>
                                          </p:val>
                                        </p:tav>
                                      </p:tavLst>
                                    </p:anim>
                                    <p:anim calcmode="lin" valueType="num">
                                      <p:cBhvr additive="base">
                                        <p:cTn id="48" dur="500" fill="hold"/>
                                        <p:tgtEl>
                                          <p:spTgt spid="23"/>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anim calcmode="lin" valueType="num">
                                      <p:cBhvr additive="base">
                                        <p:cTn id="51" dur="500" fill="hold"/>
                                        <p:tgtEl>
                                          <p:spTgt spid="25"/>
                                        </p:tgtEl>
                                        <p:attrNameLst>
                                          <p:attrName>ppt_x</p:attrName>
                                        </p:attrNameLst>
                                      </p:cBhvr>
                                      <p:tavLst>
                                        <p:tav tm="0">
                                          <p:val>
                                            <p:strVal val="#ppt_x"/>
                                          </p:val>
                                        </p:tav>
                                        <p:tav tm="100000">
                                          <p:val>
                                            <p:strVal val="#ppt_x"/>
                                          </p:val>
                                        </p:tav>
                                      </p:tavLst>
                                    </p:anim>
                                    <p:anim calcmode="lin" valueType="num">
                                      <p:cBhvr additive="base">
                                        <p:cTn id="52" dur="500" fill="hold"/>
                                        <p:tgtEl>
                                          <p:spTgt spid="25"/>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anim calcmode="lin" valueType="num">
                                      <p:cBhvr additive="base">
                                        <p:cTn id="55" dur="500" fill="hold"/>
                                        <p:tgtEl>
                                          <p:spTgt spid="26"/>
                                        </p:tgtEl>
                                        <p:attrNameLst>
                                          <p:attrName>ppt_x</p:attrName>
                                        </p:attrNameLst>
                                      </p:cBhvr>
                                      <p:tavLst>
                                        <p:tav tm="0">
                                          <p:val>
                                            <p:strVal val="#ppt_x"/>
                                          </p:val>
                                        </p:tav>
                                        <p:tav tm="100000">
                                          <p:val>
                                            <p:strVal val="#ppt_x"/>
                                          </p:val>
                                        </p:tav>
                                      </p:tavLst>
                                    </p:anim>
                                    <p:anim calcmode="lin" valueType="num">
                                      <p:cBhvr additive="base">
                                        <p:cTn id="56" dur="500" fill="hold"/>
                                        <p:tgtEl>
                                          <p:spTgt spid="26"/>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1"/>
                                        </p:tgtEl>
                                        <p:attrNameLst>
                                          <p:attrName>style.visibility</p:attrName>
                                        </p:attrNameLst>
                                      </p:cBhvr>
                                      <p:to>
                                        <p:strVal val="visible"/>
                                      </p:to>
                                    </p:set>
                                    <p:anim calcmode="lin" valueType="num">
                                      <p:cBhvr additive="base">
                                        <p:cTn id="59" dur="500" fill="hold"/>
                                        <p:tgtEl>
                                          <p:spTgt spid="31"/>
                                        </p:tgtEl>
                                        <p:attrNameLst>
                                          <p:attrName>ppt_x</p:attrName>
                                        </p:attrNameLst>
                                      </p:cBhvr>
                                      <p:tavLst>
                                        <p:tav tm="0">
                                          <p:val>
                                            <p:strVal val="#ppt_x"/>
                                          </p:val>
                                        </p:tav>
                                        <p:tav tm="100000">
                                          <p:val>
                                            <p:strVal val="#ppt_x"/>
                                          </p:val>
                                        </p:tav>
                                      </p:tavLst>
                                    </p:anim>
                                    <p:anim calcmode="lin" valueType="num">
                                      <p:cBhvr additive="base">
                                        <p:cTn id="60" dur="500" fill="hold"/>
                                        <p:tgtEl>
                                          <p:spTgt spid="31"/>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32"/>
                                        </p:tgtEl>
                                        <p:attrNameLst>
                                          <p:attrName>style.visibility</p:attrName>
                                        </p:attrNameLst>
                                      </p:cBhvr>
                                      <p:to>
                                        <p:strVal val="visible"/>
                                      </p:to>
                                    </p:set>
                                    <p:anim calcmode="lin" valueType="num">
                                      <p:cBhvr additive="base">
                                        <p:cTn id="63" dur="500" fill="hold"/>
                                        <p:tgtEl>
                                          <p:spTgt spid="32"/>
                                        </p:tgtEl>
                                        <p:attrNameLst>
                                          <p:attrName>ppt_x</p:attrName>
                                        </p:attrNameLst>
                                      </p:cBhvr>
                                      <p:tavLst>
                                        <p:tav tm="0">
                                          <p:val>
                                            <p:strVal val="#ppt_x"/>
                                          </p:val>
                                        </p:tav>
                                        <p:tav tm="100000">
                                          <p:val>
                                            <p:strVal val="#ppt_x"/>
                                          </p:val>
                                        </p:tav>
                                      </p:tavLst>
                                    </p:anim>
                                    <p:anim calcmode="lin" valueType="num">
                                      <p:cBhvr additive="base">
                                        <p:cTn id="64" dur="500" fill="hold"/>
                                        <p:tgtEl>
                                          <p:spTgt spid="32"/>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anim calcmode="lin" valueType="num">
                                      <p:cBhvr additive="base">
                                        <p:cTn id="67" dur="500" fill="hold"/>
                                        <p:tgtEl>
                                          <p:spTgt spid="37"/>
                                        </p:tgtEl>
                                        <p:attrNameLst>
                                          <p:attrName>ppt_x</p:attrName>
                                        </p:attrNameLst>
                                      </p:cBhvr>
                                      <p:tavLst>
                                        <p:tav tm="0">
                                          <p:val>
                                            <p:strVal val="#ppt_x"/>
                                          </p:val>
                                        </p:tav>
                                        <p:tav tm="100000">
                                          <p:val>
                                            <p:strVal val="#ppt_x"/>
                                          </p:val>
                                        </p:tav>
                                      </p:tavLst>
                                    </p:anim>
                                    <p:anim calcmode="lin" valueType="num">
                                      <p:cBhvr additive="base">
                                        <p:cTn id="68" dur="500" fill="hold"/>
                                        <p:tgtEl>
                                          <p:spTgt spid="37"/>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38"/>
                                        </p:tgtEl>
                                        <p:attrNameLst>
                                          <p:attrName>style.visibility</p:attrName>
                                        </p:attrNameLst>
                                      </p:cBhvr>
                                      <p:to>
                                        <p:strVal val="visible"/>
                                      </p:to>
                                    </p:set>
                                    <p:anim calcmode="lin" valueType="num">
                                      <p:cBhvr additive="base">
                                        <p:cTn id="71" dur="500" fill="hold"/>
                                        <p:tgtEl>
                                          <p:spTgt spid="38"/>
                                        </p:tgtEl>
                                        <p:attrNameLst>
                                          <p:attrName>ppt_x</p:attrName>
                                        </p:attrNameLst>
                                      </p:cBhvr>
                                      <p:tavLst>
                                        <p:tav tm="0">
                                          <p:val>
                                            <p:strVal val="#ppt_x"/>
                                          </p:val>
                                        </p:tav>
                                        <p:tav tm="100000">
                                          <p:val>
                                            <p:strVal val="#ppt_x"/>
                                          </p:val>
                                        </p:tav>
                                      </p:tavLst>
                                    </p:anim>
                                    <p:anim calcmode="lin" valueType="num">
                                      <p:cBhvr additive="base">
                                        <p:cTn id="7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animBg="1"/>
      <p:bldP spid="14" grpId="0" animBg="1"/>
      <p:bldP spid="15" grpId="0" animBg="1"/>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835748" y="274636"/>
            <a:ext cx="7851051" cy="352451"/>
          </a:xfrm>
          <a:prstGeom prst="rect">
            <a:avLst/>
          </a:prstGeom>
        </p:spPr>
        <p:txBody>
          <a:bodyPr lIns="91425" tIns="91425" rIns="91425" bIns="91425" anchor="b" anchorCtr="0">
            <a:noAutofit/>
          </a:bodyPr>
          <a:lstStyle/>
          <a:p>
            <a:pPr lvl="0" rtl="0">
              <a:spcBef>
                <a:spcPts val="0"/>
              </a:spcBef>
              <a:buNone/>
            </a:pPr>
            <a:r>
              <a:rPr lang="en-AU" sz="3000" dirty="0" smtClean="0">
                <a:solidFill>
                  <a:srgbClr val="003366"/>
                </a:solidFill>
              </a:rPr>
              <a:t>Suggested approach (Fuzzy Section)</a:t>
            </a:r>
            <a:endParaRPr lang="en-AU" sz="3000" dirty="0">
              <a:solidFill>
                <a:srgbClr val="003366"/>
              </a:solidFill>
            </a:endParaRPr>
          </a:p>
        </p:txBody>
      </p:sp>
      <p:sp>
        <p:nvSpPr>
          <p:cNvPr id="3" name="Text Placeholder 2"/>
          <p:cNvSpPr>
            <a:spLocks noGrp="1"/>
          </p:cNvSpPr>
          <p:nvPr>
            <p:ph type="body" idx="1"/>
          </p:nvPr>
        </p:nvSpPr>
        <p:spPr>
          <a:xfrm>
            <a:off x="457200" y="1054100"/>
            <a:ext cx="8229600" cy="1162529"/>
          </a:xfrm>
        </p:spPr>
        <p:txBody>
          <a:bodyPr/>
          <a:lstStyle/>
          <a:p>
            <a:pPr marL="0" marR="0" lvl="0" indent="0" algn="just" defTabSz="914400" eaLnBrk="1" fontAlgn="auto" latinLnBrk="0" hangingPunct="1">
              <a:lnSpc>
                <a:spcPct val="100000"/>
              </a:lnSpc>
              <a:spcBef>
                <a:spcPts val="0"/>
              </a:spcBef>
              <a:spcAft>
                <a:spcPts val="0"/>
              </a:spcAft>
              <a:buClrTx/>
              <a:buSzTx/>
              <a:buFontTx/>
              <a:buNone/>
              <a:tabLst/>
              <a:defRPr/>
            </a:pPr>
            <a:r>
              <a:rPr lang="en-US" sz="2800" dirty="0" smtClean="0"/>
              <a:t>Then let us consider the</a:t>
            </a:r>
            <a:r>
              <a:rPr lang="en-US" sz="2800" b="1" dirty="0" smtClean="0"/>
              <a:t> dependence </a:t>
            </a:r>
            <a:r>
              <a:rPr lang="en-US" sz="2800" dirty="0" smtClean="0"/>
              <a:t>between the </a:t>
            </a:r>
            <a:r>
              <a:rPr lang="en-US" sz="2800" i="1" dirty="0" smtClean="0"/>
              <a:t>access media providers </a:t>
            </a:r>
            <a:r>
              <a:rPr lang="en-US" sz="2800" dirty="0" smtClean="0"/>
              <a:t>(second fuzzy variable).</a:t>
            </a:r>
            <a:endParaRPr lang="en-US" sz="2800" dirty="0"/>
          </a:p>
        </p:txBody>
      </p:sp>
      <p:sp>
        <p:nvSpPr>
          <p:cNvPr id="62" name="Shape 62"/>
          <p:cNvSpPr txBox="1">
            <a:spLocks noGrp="1"/>
          </p:cNvSpPr>
          <p:nvPr>
            <p:ph type="ctrTitle" idx="4294967295"/>
          </p:nvPr>
        </p:nvSpPr>
        <p:spPr>
          <a:xfrm>
            <a:off x="0" y="6530975"/>
            <a:ext cx="5473700" cy="423863"/>
          </a:xfrm>
          <a:prstGeom prst="rect">
            <a:avLst/>
          </a:prstGeom>
        </p:spPr>
        <p:txBody>
          <a:bodyPr lIns="91425" tIns="91425" rIns="91425" bIns="91425" anchor="ctr" anchorCtr="0">
            <a:noAutofit/>
          </a:bodyPr>
          <a:lstStyle/>
          <a:p>
            <a:pPr indent="457200">
              <a:lnSpc>
                <a:spcPct val="115000"/>
              </a:lnSpc>
            </a:pPr>
            <a:r>
              <a:rPr lang="en-AU" sz="800" dirty="0">
                <a:solidFill>
                  <a:srgbClr val="003366"/>
                </a:solidFill>
              </a:rPr>
              <a:t>Dealing with Uncertainties in Availability Models using Fuzzy Logic and Neural Networks </a:t>
            </a:r>
            <a:endParaRPr sz="800" dirty="0">
              <a:solidFill>
                <a:srgbClr val="003366"/>
              </a:solidFill>
            </a:endParaRPr>
          </a:p>
        </p:txBody>
      </p:sp>
      <p:pic>
        <p:nvPicPr>
          <p:cNvPr id="57" name="Shape 57"/>
          <p:cNvPicPr preferRelativeResize="0"/>
          <p:nvPr/>
        </p:nvPicPr>
        <p:blipFill>
          <a:blip r:embed="rId3">
            <a:alphaModFix/>
          </a:blip>
          <a:stretch>
            <a:fillRect/>
          </a:stretch>
        </p:blipFill>
        <p:spPr>
          <a:xfrm>
            <a:off x="82450" y="65950"/>
            <a:ext cx="464900" cy="498650"/>
          </a:xfrm>
          <a:prstGeom prst="rect">
            <a:avLst/>
          </a:prstGeom>
          <a:noFill/>
          <a:ln>
            <a:noFill/>
          </a:ln>
        </p:spPr>
      </p:pic>
      <p:pic>
        <p:nvPicPr>
          <p:cNvPr id="58" name="Shape 58"/>
          <p:cNvPicPr preferRelativeResize="0"/>
          <p:nvPr/>
        </p:nvPicPr>
        <p:blipFill>
          <a:blip r:embed="rId4">
            <a:alphaModFix/>
          </a:blip>
          <a:stretch>
            <a:fillRect/>
          </a:stretch>
        </p:blipFill>
        <p:spPr>
          <a:xfrm>
            <a:off x="0" y="630539"/>
            <a:ext cx="9143998" cy="97471"/>
          </a:xfrm>
          <a:prstGeom prst="rect">
            <a:avLst/>
          </a:prstGeom>
          <a:noFill/>
          <a:ln>
            <a:noFill/>
          </a:ln>
        </p:spPr>
      </p:pic>
      <p:cxnSp>
        <p:nvCxnSpPr>
          <p:cNvPr id="59" name="Shape 59"/>
          <p:cNvCxnSpPr/>
          <p:nvPr/>
        </p:nvCxnSpPr>
        <p:spPr>
          <a:xfrm rot="10800000">
            <a:off x="691550" y="125"/>
            <a:ext cx="0" cy="630299"/>
          </a:xfrm>
          <a:prstGeom prst="straightConnector1">
            <a:avLst/>
          </a:prstGeom>
          <a:noFill/>
          <a:ln w="9525" cap="flat" cmpd="sng">
            <a:solidFill>
              <a:srgbClr val="003366"/>
            </a:solidFill>
            <a:prstDash val="solid"/>
            <a:round/>
            <a:headEnd type="none" w="lg" len="lg"/>
            <a:tailEnd type="none" w="lg" len="lg"/>
          </a:ln>
        </p:spPr>
      </p:cxnSp>
      <p:sp>
        <p:nvSpPr>
          <p:cNvPr id="60" name="Shape 60"/>
          <p:cNvSpPr txBox="1"/>
          <p:nvPr/>
        </p:nvSpPr>
        <p:spPr>
          <a:xfrm>
            <a:off x="6783700" y="6531000"/>
            <a:ext cx="2599200" cy="363899"/>
          </a:xfrm>
          <a:prstGeom prst="rect">
            <a:avLst/>
          </a:prstGeom>
          <a:noFill/>
          <a:ln>
            <a:noFill/>
          </a:ln>
        </p:spPr>
        <p:txBody>
          <a:bodyPr lIns="91425" tIns="91425" rIns="91425" bIns="91425" anchor="t" anchorCtr="0">
            <a:noAutofit/>
          </a:bodyPr>
          <a:lstStyle/>
          <a:p>
            <a:pPr lvl="0" rtl="0">
              <a:spcBef>
                <a:spcPts val="0"/>
              </a:spcBef>
              <a:buNone/>
            </a:pPr>
            <a:r>
              <a:rPr lang="it" sz="1200" b="1">
                <a:solidFill>
                  <a:srgbClr val="FFFFFF"/>
                </a:solidFill>
              </a:rPr>
              <a:t>POLITECNICO DI MILANO</a:t>
            </a:r>
          </a:p>
        </p:txBody>
      </p:sp>
      <p:pic>
        <p:nvPicPr>
          <p:cNvPr id="61" name="Shape 61"/>
          <p:cNvPicPr preferRelativeResize="0"/>
          <p:nvPr/>
        </p:nvPicPr>
        <p:blipFill>
          <a:blip r:embed="rId5">
            <a:alphaModFix/>
          </a:blip>
          <a:stretch>
            <a:fillRect/>
          </a:stretch>
        </p:blipFill>
        <p:spPr>
          <a:xfrm>
            <a:off x="0" y="6571225"/>
            <a:ext cx="9144000" cy="286775"/>
          </a:xfrm>
          <a:prstGeom prst="rect">
            <a:avLst/>
          </a:prstGeom>
          <a:noFill/>
          <a:ln>
            <a:noFill/>
          </a:ln>
        </p:spPr>
      </p:pic>
      <p:sp>
        <p:nvSpPr>
          <p:cNvPr id="4" name="Rectangle 3"/>
          <p:cNvSpPr/>
          <p:nvPr/>
        </p:nvSpPr>
        <p:spPr>
          <a:xfrm>
            <a:off x="668196" y="3664936"/>
            <a:ext cx="1945552" cy="6985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Mobile device =  ///</a:t>
            </a:r>
            <a:endParaRPr lang="en-US" dirty="0"/>
          </a:p>
        </p:txBody>
      </p:sp>
      <p:sp>
        <p:nvSpPr>
          <p:cNvPr id="12" name="Rectangle 11"/>
          <p:cNvSpPr/>
          <p:nvPr/>
        </p:nvSpPr>
        <p:spPr>
          <a:xfrm>
            <a:off x="3585465" y="3112437"/>
            <a:ext cx="1945552" cy="6985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t>Antenna = 0.19507</a:t>
            </a:r>
            <a:endParaRPr lang="en-US" dirty="0"/>
          </a:p>
        </p:txBody>
      </p:sp>
      <p:sp>
        <p:nvSpPr>
          <p:cNvPr id="13" name="Rectangle 12"/>
          <p:cNvSpPr/>
          <p:nvPr/>
        </p:nvSpPr>
        <p:spPr>
          <a:xfrm>
            <a:off x="3566688" y="4286521"/>
            <a:ext cx="1945552" cy="6985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t>Wi-Fi = 0.19507</a:t>
            </a:r>
            <a:endParaRPr lang="en-US" dirty="0"/>
          </a:p>
        </p:txBody>
      </p:sp>
      <p:sp>
        <p:nvSpPr>
          <p:cNvPr id="14" name="Rectangle 13"/>
          <p:cNvSpPr/>
          <p:nvPr/>
        </p:nvSpPr>
        <p:spPr>
          <a:xfrm>
            <a:off x="6596643" y="4758725"/>
            <a:ext cx="1945552" cy="6985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SP3 = ///</a:t>
            </a:r>
            <a:endParaRPr lang="en-US" dirty="0"/>
          </a:p>
        </p:txBody>
      </p:sp>
      <p:sp>
        <p:nvSpPr>
          <p:cNvPr id="15" name="Rectangle 14"/>
          <p:cNvSpPr/>
          <p:nvPr/>
        </p:nvSpPr>
        <p:spPr>
          <a:xfrm>
            <a:off x="6596643" y="2480819"/>
            <a:ext cx="1945552" cy="6985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SP1 = ///</a:t>
            </a:r>
            <a:endParaRPr lang="en-US" dirty="0"/>
          </a:p>
        </p:txBody>
      </p:sp>
      <p:sp>
        <p:nvSpPr>
          <p:cNvPr id="16" name="Rectangle 15"/>
          <p:cNvSpPr/>
          <p:nvPr/>
        </p:nvSpPr>
        <p:spPr>
          <a:xfrm>
            <a:off x="6596643" y="3629518"/>
            <a:ext cx="1945552" cy="6985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SP2 = /// </a:t>
            </a:r>
            <a:endParaRPr lang="en-US" dirty="0"/>
          </a:p>
        </p:txBody>
      </p:sp>
      <p:cxnSp>
        <p:nvCxnSpPr>
          <p:cNvPr id="6" name="Straight Connector 5"/>
          <p:cNvCxnSpPr/>
          <p:nvPr/>
        </p:nvCxnSpPr>
        <p:spPr>
          <a:xfrm>
            <a:off x="3070948" y="3539524"/>
            <a:ext cx="0" cy="10140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139442" y="2830069"/>
            <a:ext cx="8163" cy="2277906"/>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4" idx="3"/>
          </p:cNvCxnSpPr>
          <p:nvPr/>
        </p:nvCxnSpPr>
        <p:spPr>
          <a:xfrm flipV="1">
            <a:off x="2613748" y="4013200"/>
            <a:ext cx="457200" cy="9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endCxn id="12" idx="1"/>
          </p:cNvCxnSpPr>
          <p:nvPr/>
        </p:nvCxnSpPr>
        <p:spPr>
          <a:xfrm flipV="1">
            <a:off x="3070948" y="3461687"/>
            <a:ext cx="514517" cy="77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13" idx="1"/>
          </p:cNvCxnSpPr>
          <p:nvPr/>
        </p:nvCxnSpPr>
        <p:spPr>
          <a:xfrm>
            <a:off x="3070947" y="4553578"/>
            <a:ext cx="495741" cy="8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2" idx="3"/>
          </p:cNvCxnSpPr>
          <p:nvPr/>
        </p:nvCxnSpPr>
        <p:spPr>
          <a:xfrm>
            <a:off x="5531017" y="3461687"/>
            <a:ext cx="6084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512240" y="4661171"/>
            <a:ext cx="6084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15" idx="1"/>
          </p:cNvCxnSpPr>
          <p:nvPr/>
        </p:nvCxnSpPr>
        <p:spPr>
          <a:xfrm>
            <a:off x="6139443" y="2830069"/>
            <a:ext cx="457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120666" y="4013200"/>
            <a:ext cx="457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139443" y="5107975"/>
            <a:ext cx="457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891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ppt_w</p:attrName>
                                        </p:attrNameLst>
                                      </p:cBhvr>
                                      <p:tavLst>
                                        <p:tav tm="0">
                                          <p:val>
                                            <p:fltVal val="0"/>
                                          </p:val>
                                        </p:tav>
                                        <p:tav tm="100000">
                                          <p:val>
                                            <p:strVal val="#ppt_w"/>
                                          </p:val>
                                        </p:tav>
                                      </p:tavLst>
                                    </p:anim>
                                    <p:anim calcmode="lin" valueType="num">
                                      <p:cBhvr>
                                        <p:cTn id="24" dur="500" fill="hold"/>
                                        <p:tgtEl>
                                          <p:spTgt spid="14"/>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fltVal val="0"/>
                                          </p:val>
                                        </p:tav>
                                        <p:tav tm="100000">
                                          <p:val>
                                            <p:strVal val="#ppt_w"/>
                                          </p:val>
                                        </p:tav>
                                      </p:tavLst>
                                    </p:anim>
                                    <p:anim calcmode="lin" valueType="num">
                                      <p:cBhvr>
                                        <p:cTn id="28" dur="500" fill="hold"/>
                                        <p:tgtEl>
                                          <p:spTgt spid="15"/>
                                        </p:tgtEl>
                                        <p:attrNameLst>
                                          <p:attrName>ppt_h</p:attrName>
                                        </p:attrNameLst>
                                      </p:cBhvr>
                                      <p:tavLst>
                                        <p:tav tm="0">
                                          <p:val>
                                            <p:fltVal val="0"/>
                                          </p:val>
                                        </p:tav>
                                        <p:tav tm="100000">
                                          <p:val>
                                            <p:strVal val="#ppt_h"/>
                                          </p:val>
                                        </p:tav>
                                      </p:tavLst>
                                    </p:anim>
                                  </p:childTnLst>
                                </p:cTn>
                              </p:par>
                              <p:par>
                                <p:cTn id="29" presetID="23" presetClass="entr" presetSubtype="16"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500" fill="hold"/>
                                        <p:tgtEl>
                                          <p:spTgt spid="16"/>
                                        </p:tgtEl>
                                        <p:attrNameLst>
                                          <p:attrName>ppt_w</p:attrName>
                                        </p:attrNameLst>
                                      </p:cBhvr>
                                      <p:tavLst>
                                        <p:tav tm="0">
                                          <p:val>
                                            <p:fltVal val="0"/>
                                          </p:val>
                                        </p:tav>
                                        <p:tav tm="100000">
                                          <p:val>
                                            <p:strVal val="#ppt_w"/>
                                          </p:val>
                                        </p:tav>
                                      </p:tavLst>
                                    </p:anim>
                                    <p:anim calcmode="lin" valueType="num">
                                      <p:cBhvr>
                                        <p:cTn id="32" dur="500" fill="hold"/>
                                        <p:tgtEl>
                                          <p:spTgt spid="16"/>
                                        </p:tgtEl>
                                        <p:attrNameLst>
                                          <p:attrName>ppt_h</p:attrName>
                                        </p:attrNameLst>
                                      </p:cBhvr>
                                      <p:tavLst>
                                        <p:tav tm="0">
                                          <p:val>
                                            <p:fltVal val="0"/>
                                          </p:val>
                                        </p:tav>
                                        <p:tav tm="100000">
                                          <p:val>
                                            <p:strVal val="#ppt_h"/>
                                          </p:val>
                                        </p:tav>
                                      </p:tavLst>
                                    </p:anim>
                                  </p:childTnLst>
                                </p:cTn>
                              </p:par>
                              <p:par>
                                <p:cTn id="33" presetID="23" presetClass="entr" presetSubtype="16"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p:cTn id="35" dur="500" fill="hold"/>
                                        <p:tgtEl>
                                          <p:spTgt spid="6"/>
                                        </p:tgtEl>
                                        <p:attrNameLst>
                                          <p:attrName>ppt_w</p:attrName>
                                        </p:attrNameLst>
                                      </p:cBhvr>
                                      <p:tavLst>
                                        <p:tav tm="0">
                                          <p:val>
                                            <p:fltVal val="0"/>
                                          </p:val>
                                        </p:tav>
                                        <p:tav tm="100000">
                                          <p:val>
                                            <p:strVal val="#ppt_w"/>
                                          </p:val>
                                        </p:tav>
                                      </p:tavLst>
                                    </p:anim>
                                    <p:anim calcmode="lin" valueType="num">
                                      <p:cBhvr>
                                        <p:cTn id="36" dur="500" fill="hold"/>
                                        <p:tgtEl>
                                          <p:spTgt spid="6"/>
                                        </p:tgtEl>
                                        <p:attrNameLst>
                                          <p:attrName>ppt_h</p:attrName>
                                        </p:attrNameLst>
                                      </p:cBhvr>
                                      <p:tavLst>
                                        <p:tav tm="0">
                                          <p:val>
                                            <p:fltVal val="0"/>
                                          </p:val>
                                        </p:tav>
                                        <p:tav tm="100000">
                                          <p:val>
                                            <p:strVal val="#ppt_h"/>
                                          </p:val>
                                        </p:tav>
                                      </p:tavLst>
                                    </p:anim>
                                  </p:childTnLst>
                                </p:cTn>
                              </p:par>
                              <p:par>
                                <p:cTn id="37" presetID="23" presetClass="entr" presetSubtype="16"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p:cTn id="39" dur="500" fill="hold"/>
                                        <p:tgtEl>
                                          <p:spTgt spid="19"/>
                                        </p:tgtEl>
                                        <p:attrNameLst>
                                          <p:attrName>ppt_w</p:attrName>
                                        </p:attrNameLst>
                                      </p:cBhvr>
                                      <p:tavLst>
                                        <p:tav tm="0">
                                          <p:val>
                                            <p:fltVal val="0"/>
                                          </p:val>
                                        </p:tav>
                                        <p:tav tm="100000">
                                          <p:val>
                                            <p:strVal val="#ppt_w"/>
                                          </p:val>
                                        </p:tav>
                                      </p:tavLst>
                                    </p:anim>
                                    <p:anim calcmode="lin" valueType="num">
                                      <p:cBhvr>
                                        <p:cTn id="40" dur="500" fill="hold"/>
                                        <p:tgtEl>
                                          <p:spTgt spid="19"/>
                                        </p:tgtEl>
                                        <p:attrNameLst>
                                          <p:attrName>ppt_h</p:attrName>
                                        </p:attrNameLst>
                                      </p:cBhvr>
                                      <p:tavLst>
                                        <p:tav tm="0">
                                          <p:val>
                                            <p:fltVal val="0"/>
                                          </p:val>
                                        </p:tav>
                                        <p:tav tm="100000">
                                          <p:val>
                                            <p:strVal val="#ppt_h"/>
                                          </p:val>
                                        </p:tav>
                                      </p:tavLst>
                                    </p:anim>
                                  </p:childTnLst>
                                </p:cTn>
                              </p:par>
                              <p:par>
                                <p:cTn id="41" presetID="23" presetClass="entr" presetSubtype="16"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p:cTn id="43" dur="500" fill="hold"/>
                                        <p:tgtEl>
                                          <p:spTgt spid="9"/>
                                        </p:tgtEl>
                                        <p:attrNameLst>
                                          <p:attrName>ppt_w</p:attrName>
                                        </p:attrNameLst>
                                      </p:cBhvr>
                                      <p:tavLst>
                                        <p:tav tm="0">
                                          <p:val>
                                            <p:fltVal val="0"/>
                                          </p:val>
                                        </p:tav>
                                        <p:tav tm="100000">
                                          <p:val>
                                            <p:strVal val="#ppt_w"/>
                                          </p:val>
                                        </p:tav>
                                      </p:tavLst>
                                    </p:anim>
                                    <p:anim calcmode="lin" valueType="num">
                                      <p:cBhvr>
                                        <p:cTn id="44" dur="500" fill="hold"/>
                                        <p:tgtEl>
                                          <p:spTgt spid="9"/>
                                        </p:tgtEl>
                                        <p:attrNameLst>
                                          <p:attrName>ppt_h</p:attrName>
                                        </p:attrNameLst>
                                      </p:cBhvr>
                                      <p:tavLst>
                                        <p:tav tm="0">
                                          <p:val>
                                            <p:fltVal val="0"/>
                                          </p:val>
                                        </p:tav>
                                        <p:tav tm="100000">
                                          <p:val>
                                            <p:strVal val="#ppt_h"/>
                                          </p:val>
                                        </p:tav>
                                      </p:tavLst>
                                    </p:anim>
                                  </p:childTnLst>
                                </p:cTn>
                              </p:par>
                              <p:par>
                                <p:cTn id="45" presetID="23" presetClass="entr" presetSubtype="16"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p:cTn id="47" dur="500" fill="hold"/>
                                        <p:tgtEl>
                                          <p:spTgt spid="23"/>
                                        </p:tgtEl>
                                        <p:attrNameLst>
                                          <p:attrName>ppt_w</p:attrName>
                                        </p:attrNameLst>
                                      </p:cBhvr>
                                      <p:tavLst>
                                        <p:tav tm="0">
                                          <p:val>
                                            <p:fltVal val="0"/>
                                          </p:val>
                                        </p:tav>
                                        <p:tav tm="100000">
                                          <p:val>
                                            <p:strVal val="#ppt_w"/>
                                          </p:val>
                                        </p:tav>
                                      </p:tavLst>
                                    </p:anim>
                                    <p:anim calcmode="lin" valueType="num">
                                      <p:cBhvr>
                                        <p:cTn id="48" dur="500" fill="hold"/>
                                        <p:tgtEl>
                                          <p:spTgt spid="23"/>
                                        </p:tgtEl>
                                        <p:attrNameLst>
                                          <p:attrName>ppt_h</p:attrName>
                                        </p:attrNameLst>
                                      </p:cBhvr>
                                      <p:tavLst>
                                        <p:tav tm="0">
                                          <p:val>
                                            <p:fltVal val="0"/>
                                          </p:val>
                                        </p:tav>
                                        <p:tav tm="100000">
                                          <p:val>
                                            <p:strVal val="#ppt_h"/>
                                          </p:val>
                                        </p:tav>
                                      </p:tavLst>
                                    </p:anim>
                                  </p:childTnLst>
                                </p:cTn>
                              </p:par>
                              <p:par>
                                <p:cTn id="49" presetID="23" presetClass="entr" presetSubtype="16"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anim calcmode="lin" valueType="num">
                                      <p:cBhvr>
                                        <p:cTn id="51" dur="500" fill="hold"/>
                                        <p:tgtEl>
                                          <p:spTgt spid="25"/>
                                        </p:tgtEl>
                                        <p:attrNameLst>
                                          <p:attrName>ppt_w</p:attrName>
                                        </p:attrNameLst>
                                      </p:cBhvr>
                                      <p:tavLst>
                                        <p:tav tm="0">
                                          <p:val>
                                            <p:fltVal val="0"/>
                                          </p:val>
                                        </p:tav>
                                        <p:tav tm="100000">
                                          <p:val>
                                            <p:strVal val="#ppt_w"/>
                                          </p:val>
                                        </p:tav>
                                      </p:tavLst>
                                    </p:anim>
                                    <p:anim calcmode="lin" valueType="num">
                                      <p:cBhvr>
                                        <p:cTn id="52" dur="500" fill="hold"/>
                                        <p:tgtEl>
                                          <p:spTgt spid="25"/>
                                        </p:tgtEl>
                                        <p:attrNameLst>
                                          <p:attrName>ppt_h</p:attrName>
                                        </p:attrNameLst>
                                      </p:cBhvr>
                                      <p:tavLst>
                                        <p:tav tm="0">
                                          <p:val>
                                            <p:fltVal val="0"/>
                                          </p:val>
                                        </p:tav>
                                        <p:tav tm="100000">
                                          <p:val>
                                            <p:strVal val="#ppt_h"/>
                                          </p:val>
                                        </p:tav>
                                      </p:tavLst>
                                    </p:anim>
                                  </p:childTnLst>
                                </p:cTn>
                              </p:par>
                              <p:par>
                                <p:cTn id="53" presetID="23" presetClass="entr" presetSubtype="16"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anim calcmode="lin" valueType="num">
                                      <p:cBhvr>
                                        <p:cTn id="55" dur="500" fill="hold"/>
                                        <p:tgtEl>
                                          <p:spTgt spid="26"/>
                                        </p:tgtEl>
                                        <p:attrNameLst>
                                          <p:attrName>ppt_w</p:attrName>
                                        </p:attrNameLst>
                                      </p:cBhvr>
                                      <p:tavLst>
                                        <p:tav tm="0">
                                          <p:val>
                                            <p:fltVal val="0"/>
                                          </p:val>
                                        </p:tav>
                                        <p:tav tm="100000">
                                          <p:val>
                                            <p:strVal val="#ppt_w"/>
                                          </p:val>
                                        </p:tav>
                                      </p:tavLst>
                                    </p:anim>
                                    <p:anim calcmode="lin" valueType="num">
                                      <p:cBhvr>
                                        <p:cTn id="56" dur="500" fill="hold"/>
                                        <p:tgtEl>
                                          <p:spTgt spid="26"/>
                                        </p:tgtEl>
                                        <p:attrNameLst>
                                          <p:attrName>ppt_h</p:attrName>
                                        </p:attrNameLst>
                                      </p:cBhvr>
                                      <p:tavLst>
                                        <p:tav tm="0">
                                          <p:val>
                                            <p:fltVal val="0"/>
                                          </p:val>
                                        </p:tav>
                                        <p:tav tm="100000">
                                          <p:val>
                                            <p:strVal val="#ppt_h"/>
                                          </p:val>
                                        </p:tav>
                                      </p:tavLst>
                                    </p:anim>
                                  </p:childTnLst>
                                </p:cTn>
                              </p:par>
                              <p:par>
                                <p:cTn id="57" presetID="23" presetClass="entr" presetSubtype="16" fill="hold" nodeType="withEffect">
                                  <p:stCondLst>
                                    <p:cond delay="0"/>
                                  </p:stCondLst>
                                  <p:childTnLst>
                                    <p:set>
                                      <p:cBhvr>
                                        <p:cTn id="58" dur="1" fill="hold">
                                          <p:stCondLst>
                                            <p:cond delay="0"/>
                                          </p:stCondLst>
                                        </p:cTn>
                                        <p:tgtEl>
                                          <p:spTgt spid="31"/>
                                        </p:tgtEl>
                                        <p:attrNameLst>
                                          <p:attrName>style.visibility</p:attrName>
                                        </p:attrNameLst>
                                      </p:cBhvr>
                                      <p:to>
                                        <p:strVal val="visible"/>
                                      </p:to>
                                    </p:set>
                                    <p:anim calcmode="lin" valueType="num">
                                      <p:cBhvr>
                                        <p:cTn id="59" dur="500" fill="hold"/>
                                        <p:tgtEl>
                                          <p:spTgt spid="31"/>
                                        </p:tgtEl>
                                        <p:attrNameLst>
                                          <p:attrName>ppt_w</p:attrName>
                                        </p:attrNameLst>
                                      </p:cBhvr>
                                      <p:tavLst>
                                        <p:tav tm="0">
                                          <p:val>
                                            <p:fltVal val="0"/>
                                          </p:val>
                                        </p:tav>
                                        <p:tav tm="100000">
                                          <p:val>
                                            <p:strVal val="#ppt_w"/>
                                          </p:val>
                                        </p:tav>
                                      </p:tavLst>
                                    </p:anim>
                                    <p:anim calcmode="lin" valueType="num">
                                      <p:cBhvr>
                                        <p:cTn id="60" dur="500" fill="hold"/>
                                        <p:tgtEl>
                                          <p:spTgt spid="31"/>
                                        </p:tgtEl>
                                        <p:attrNameLst>
                                          <p:attrName>ppt_h</p:attrName>
                                        </p:attrNameLst>
                                      </p:cBhvr>
                                      <p:tavLst>
                                        <p:tav tm="0">
                                          <p:val>
                                            <p:fltVal val="0"/>
                                          </p:val>
                                        </p:tav>
                                        <p:tav tm="100000">
                                          <p:val>
                                            <p:strVal val="#ppt_h"/>
                                          </p:val>
                                        </p:tav>
                                      </p:tavLst>
                                    </p:anim>
                                  </p:childTnLst>
                                </p:cTn>
                              </p:par>
                              <p:par>
                                <p:cTn id="61" presetID="23" presetClass="entr" presetSubtype="16" fill="hold" nodeType="withEffect">
                                  <p:stCondLst>
                                    <p:cond delay="0"/>
                                  </p:stCondLst>
                                  <p:childTnLst>
                                    <p:set>
                                      <p:cBhvr>
                                        <p:cTn id="62" dur="1" fill="hold">
                                          <p:stCondLst>
                                            <p:cond delay="0"/>
                                          </p:stCondLst>
                                        </p:cTn>
                                        <p:tgtEl>
                                          <p:spTgt spid="32"/>
                                        </p:tgtEl>
                                        <p:attrNameLst>
                                          <p:attrName>style.visibility</p:attrName>
                                        </p:attrNameLst>
                                      </p:cBhvr>
                                      <p:to>
                                        <p:strVal val="visible"/>
                                      </p:to>
                                    </p:set>
                                    <p:anim calcmode="lin" valueType="num">
                                      <p:cBhvr>
                                        <p:cTn id="63" dur="500" fill="hold"/>
                                        <p:tgtEl>
                                          <p:spTgt spid="32"/>
                                        </p:tgtEl>
                                        <p:attrNameLst>
                                          <p:attrName>ppt_w</p:attrName>
                                        </p:attrNameLst>
                                      </p:cBhvr>
                                      <p:tavLst>
                                        <p:tav tm="0">
                                          <p:val>
                                            <p:fltVal val="0"/>
                                          </p:val>
                                        </p:tav>
                                        <p:tav tm="100000">
                                          <p:val>
                                            <p:strVal val="#ppt_w"/>
                                          </p:val>
                                        </p:tav>
                                      </p:tavLst>
                                    </p:anim>
                                    <p:anim calcmode="lin" valueType="num">
                                      <p:cBhvr>
                                        <p:cTn id="64" dur="500" fill="hold"/>
                                        <p:tgtEl>
                                          <p:spTgt spid="32"/>
                                        </p:tgtEl>
                                        <p:attrNameLst>
                                          <p:attrName>ppt_h</p:attrName>
                                        </p:attrNameLst>
                                      </p:cBhvr>
                                      <p:tavLst>
                                        <p:tav tm="0">
                                          <p:val>
                                            <p:fltVal val="0"/>
                                          </p:val>
                                        </p:tav>
                                        <p:tav tm="100000">
                                          <p:val>
                                            <p:strVal val="#ppt_h"/>
                                          </p:val>
                                        </p:tav>
                                      </p:tavLst>
                                    </p:anim>
                                  </p:childTnLst>
                                </p:cTn>
                              </p:par>
                              <p:par>
                                <p:cTn id="65" presetID="23" presetClass="entr" presetSubtype="16"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anim calcmode="lin" valueType="num">
                                      <p:cBhvr>
                                        <p:cTn id="67" dur="500" fill="hold"/>
                                        <p:tgtEl>
                                          <p:spTgt spid="37"/>
                                        </p:tgtEl>
                                        <p:attrNameLst>
                                          <p:attrName>ppt_w</p:attrName>
                                        </p:attrNameLst>
                                      </p:cBhvr>
                                      <p:tavLst>
                                        <p:tav tm="0">
                                          <p:val>
                                            <p:fltVal val="0"/>
                                          </p:val>
                                        </p:tav>
                                        <p:tav tm="100000">
                                          <p:val>
                                            <p:strVal val="#ppt_w"/>
                                          </p:val>
                                        </p:tav>
                                      </p:tavLst>
                                    </p:anim>
                                    <p:anim calcmode="lin" valueType="num">
                                      <p:cBhvr>
                                        <p:cTn id="68" dur="500" fill="hold"/>
                                        <p:tgtEl>
                                          <p:spTgt spid="37"/>
                                        </p:tgtEl>
                                        <p:attrNameLst>
                                          <p:attrName>ppt_h</p:attrName>
                                        </p:attrNameLst>
                                      </p:cBhvr>
                                      <p:tavLst>
                                        <p:tav tm="0">
                                          <p:val>
                                            <p:fltVal val="0"/>
                                          </p:val>
                                        </p:tav>
                                        <p:tav tm="100000">
                                          <p:val>
                                            <p:strVal val="#ppt_h"/>
                                          </p:val>
                                        </p:tav>
                                      </p:tavLst>
                                    </p:anim>
                                  </p:childTnLst>
                                </p:cTn>
                              </p:par>
                              <p:par>
                                <p:cTn id="69" presetID="23" presetClass="entr" presetSubtype="16" fill="hold" nodeType="withEffect">
                                  <p:stCondLst>
                                    <p:cond delay="0"/>
                                  </p:stCondLst>
                                  <p:childTnLst>
                                    <p:set>
                                      <p:cBhvr>
                                        <p:cTn id="70" dur="1" fill="hold">
                                          <p:stCondLst>
                                            <p:cond delay="0"/>
                                          </p:stCondLst>
                                        </p:cTn>
                                        <p:tgtEl>
                                          <p:spTgt spid="38"/>
                                        </p:tgtEl>
                                        <p:attrNameLst>
                                          <p:attrName>style.visibility</p:attrName>
                                        </p:attrNameLst>
                                      </p:cBhvr>
                                      <p:to>
                                        <p:strVal val="visible"/>
                                      </p:to>
                                    </p:set>
                                    <p:anim calcmode="lin" valueType="num">
                                      <p:cBhvr>
                                        <p:cTn id="71" dur="500" fill="hold"/>
                                        <p:tgtEl>
                                          <p:spTgt spid="38"/>
                                        </p:tgtEl>
                                        <p:attrNameLst>
                                          <p:attrName>ppt_w</p:attrName>
                                        </p:attrNameLst>
                                      </p:cBhvr>
                                      <p:tavLst>
                                        <p:tav tm="0">
                                          <p:val>
                                            <p:fltVal val="0"/>
                                          </p:val>
                                        </p:tav>
                                        <p:tav tm="100000">
                                          <p:val>
                                            <p:strVal val="#ppt_w"/>
                                          </p:val>
                                        </p:tav>
                                      </p:tavLst>
                                    </p:anim>
                                    <p:anim calcmode="lin" valueType="num">
                                      <p:cBhvr>
                                        <p:cTn id="72" dur="500" fill="hold"/>
                                        <p:tgtEl>
                                          <p:spTgt spid="3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animBg="1"/>
      <p:bldP spid="14" grpId="0" animBg="1"/>
      <p:bldP spid="15" grpId="0" animBg="1"/>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837450" y="131950"/>
            <a:ext cx="8136900" cy="498599"/>
          </a:xfrm>
          <a:prstGeom prst="rect">
            <a:avLst/>
          </a:prstGeom>
        </p:spPr>
        <p:txBody>
          <a:bodyPr lIns="91425" tIns="91425" rIns="91425" bIns="91425" anchor="b" anchorCtr="0">
            <a:noAutofit/>
          </a:bodyPr>
          <a:lstStyle/>
          <a:p>
            <a:pPr lvl="0" rtl="0">
              <a:spcBef>
                <a:spcPts val="0"/>
              </a:spcBef>
              <a:buNone/>
            </a:pPr>
            <a:r>
              <a:rPr lang="it-IT" sz="3000" dirty="0" smtClean="0">
                <a:solidFill>
                  <a:srgbClr val="003366"/>
                </a:solidFill>
              </a:rPr>
              <a:t>MODEL STRUCUTURE AVAILABILITY</a:t>
            </a:r>
            <a:endParaRPr lang="en-AU" sz="3000" dirty="0">
              <a:solidFill>
                <a:srgbClr val="003366"/>
              </a:solidFill>
            </a:endParaRPr>
          </a:p>
        </p:txBody>
      </p:sp>
      <p:pic>
        <p:nvPicPr>
          <p:cNvPr id="57" name="Shape 57"/>
          <p:cNvPicPr preferRelativeResize="0"/>
          <p:nvPr/>
        </p:nvPicPr>
        <p:blipFill>
          <a:blip r:embed="rId3">
            <a:alphaModFix/>
          </a:blip>
          <a:stretch>
            <a:fillRect/>
          </a:stretch>
        </p:blipFill>
        <p:spPr>
          <a:xfrm>
            <a:off x="82450" y="65950"/>
            <a:ext cx="464900" cy="498650"/>
          </a:xfrm>
          <a:prstGeom prst="rect">
            <a:avLst/>
          </a:prstGeom>
          <a:noFill/>
          <a:ln>
            <a:noFill/>
          </a:ln>
        </p:spPr>
      </p:pic>
      <p:pic>
        <p:nvPicPr>
          <p:cNvPr id="58" name="Shape 58"/>
          <p:cNvPicPr preferRelativeResize="0"/>
          <p:nvPr/>
        </p:nvPicPr>
        <p:blipFill>
          <a:blip r:embed="rId4">
            <a:alphaModFix/>
          </a:blip>
          <a:stretch>
            <a:fillRect/>
          </a:stretch>
        </p:blipFill>
        <p:spPr>
          <a:xfrm>
            <a:off x="0" y="630539"/>
            <a:ext cx="9143998" cy="97471"/>
          </a:xfrm>
          <a:prstGeom prst="rect">
            <a:avLst/>
          </a:prstGeom>
          <a:noFill/>
          <a:ln>
            <a:noFill/>
          </a:ln>
        </p:spPr>
      </p:pic>
      <p:cxnSp>
        <p:nvCxnSpPr>
          <p:cNvPr id="59" name="Shape 59"/>
          <p:cNvCxnSpPr/>
          <p:nvPr/>
        </p:nvCxnSpPr>
        <p:spPr>
          <a:xfrm rot="10800000">
            <a:off x="691550" y="125"/>
            <a:ext cx="0" cy="630299"/>
          </a:xfrm>
          <a:prstGeom prst="straightConnector1">
            <a:avLst/>
          </a:prstGeom>
          <a:noFill/>
          <a:ln w="9525" cap="flat" cmpd="sng">
            <a:solidFill>
              <a:srgbClr val="003366"/>
            </a:solidFill>
            <a:prstDash val="solid"/>
            <a:round/>
            <a:headEnd type="none" w="lg" len="lg"/>
            <a:tailEnd type="none" w="lg" len="lg"/>
          </a:ln>
        </p:spPr>
      </p:cxnSp>
      <p:sp>
        <p:nvSpPr>
          <p:cNvPr id="60" name="Shape 60"/>
          <p:cNvSpPr txBox="1"/>
          <p:nvPr/>
        </p:nvSpPr>
        <p:spPr>
          <a:xfrm>
            <a:off x="6783700" y="6531000"/>
            <a:ext cx="2599200" cy="363899"/>
          </a:xfrm>
          <a:prstGeom prst="rect">
            <a:avLst/>
          </a:prstGeom>
          <a:noFill/>
          <a:ln>
            <a:noFill/>
          </a:ln>
        </p:spPr>
        <p:txBody>
          <a:bodyPr lIns="91425" tIns="91425" rIns="91425" bIns="91425" anchor="t" anchorCtr="0">
            <a:noAutofit/>
          </a:bodyPr>
          <a:lstStyle/>
          <a:p>
            <a:pPr lvl="0" rtl="0">
              <a:spcBef>
                <a:spcPts val="0"/>
              </a:spcBef>
              <a:buNone/>
            </a:pPr>
            <a:r>
              <a:rPr lang="it" sz="1200" b="1">
                <a:solidFill>
                  <a:srgbClr val="FFFFFF"/>
                </a:solidFill>
              </a:rPr>
              <a:t>POLITECNICO DI MILANO</a:t>
            </a:r>
          </a:p>
        </p:txBody>
      </p:sp>
      <p:pic>
        <p:nvPicPr>
          <p:cNvPr id="61" name="Shape 61"/>
          <p:cNvPicPr preferRelativeResize="0"/>
          <p:nvPr/>
        </p:nvPicPr>
        <p:blipFill>
          <a:blip r:embed="rId5">
            <a:alphaModFix/>
          </a:blip>
          <a:stretch>
            <a:fillRect/>
          </a:stretch>
        </p:blipFill>
        <p:spPr>
          <a:xfrm>
            <a:off x="0" y="6571225"/>
            <a:ext cx="9144000" cy="286775"/>
          </a:xfrm>
          <a:prstGeom prst="rect">
            <a:avLst/>
          </a:prstGeom>
          <a:noFill/>
          <a:ln>
            <a:noFill/>
          </a:ln>
        </p:spPr>
      </p:pic>
      <p:sp>
        <p:nvSpPr>
          <p:cNvPr id="62" name="Shape 62"/>
          <p:cNvSpPr txBox="1">
            <a:spLocks noGrp="1"/>
          </p:cNvSpPr>
          <p:nvPr>
            <p:ph type="ctrTitle" idx="4294967295"/>
          </p:nvPr>
        </p:nvSpPr>
        <p:spPr>
          <a:xfrm>
            <a:off x="-342900" y="6531000"/>
            <a:ext cx="5473699" cy="424200"/>
          </a:xfrm>
          <a:prstGeom prst="rect">
            <a:avLst/>
          </a:prstGeom>
        </p:spPr>
        <p:txBody>
          <a:bodyPr lIns="91425" tIns="91425" rIns="91425" bIns="91425" anchor="ctr" anchorCtr="0">
            <a:noAutofit/>
          </a:bodyPr>
          <a:lstStyle/>
          <a:p>
            <a:pPr indent="457200">
              <a:lnSpc>
                <a:spcPct val="115000"/>
              </a:lnSpc>
            </a:pPr>
            <a:r>
              <a:rPr lang="en-AU" sz="800" dirty="0">
                <a:solidFill>
                  <a:srgbClr val="003366"/>
                </a:solidFill>
              </a:rPr>
              <a:t>Dealing with Uncertainties in Availability Models using Fuzzy Logic and Neural Networks </a:t>
            </a:r>
            <a:endParaRPr sz="800" dirty="0">
              <a:solidFill>
                <a:srgbClr val="003366"/>
              </a:solidFill>
            </a:endParaRPr>
          </a:p>
        </p:txBody>
      </p:sp>
      <p:sp>
        <p:nvSpPr>
          <p:cNvPr id="2" name="TextBox 1"/>
          <p:cNvSpPr txBox="1"/>
          <p:nvPr/>
        </p:nvSpPr>
        <p:spPr>
          <a:xfrm>
            <a:off x="-139701" y="1063189"/>
            <a:ext cx="9423400" cy="5786199"/>
          </a:xfrm>
          <a:prstGeom prst="rect">
            <a:avLst/>
          </a:prstGeom>
          <a:noFill/>
        </p:spPr>
        <p:txBody>
          <a:bodyPr wrap="square" rtlCol="0">
            <a:spAutoFit/>
          </a:bodyPr>
          <a:lstStyle/>
          <a:p>
            <a:pPr algn="ctr"/>
            <a:r>
              <a:rPr lang="en-US" sz="3200" dirty="0" smtClean="0"/>
              <a:t>Now in order to compute the </a:t>
            </a:r>
          </a:p>
          <a:p>
            <a:pPr algn="ctr"/>
            <a:r>
              <a:rPr lang="en-US" sz="3200" b="1" dirty="0" smtClean="0"/>
              <a:t>updated availability </a:t>
            </a:r>
            <a:r>
              <a:rPr lang="en-US" sz="3200" dirty="0" smtClean="0"/>
              <a:t>in the boxes and</a:t>
            </a:r>
          </a:p>
          <a:p>
            <a:pPr algn="ctr"/>
            <a:r>
              <a:rPr lang="en-US" sz="3200" dirty="0" smtClean="0"/>
              <a:t> have feasible crisp numbers</a:t>
            </a:r>
          </a:p>
          <a:p>
            <a:pPr algn="ctr"/>
            <a:r>
              <a:rPr lang="en-US" sz="3200" dirty="0" smtClean="0"/>
              <a:t>we can do something like:</a:t>
            </a:r>
          </a:p>
          <a:p>
            <a:pPr algn="ctr"/>
            <a:endParaRPr lang="en-US" sz="2800" dirty="0"/>
          </a:p>
          <a:p>
            <a:pPr algn="ctr"/>
            <a:r>
              <a:rPr lang="en-US" sz="2800" dirty="0" smtClean="0"/>
              <a:t>A = A</a:t>
            </a:r>
            <a:r>
              <a:rPr lang="en-US" sz="2800" baseline="-25000" dirty="0" smtClean="0"/>
              <a:t>INPUT_PARAMETERS </a:t>
            </a:r>
            <a:r>
              <a:rPr lang="en-US" sz="2800" dirty="0" smtClean="0"/>
              <a:t>x </a:t>
            </a:r>
            <a:r>
              <a:rPr lang="en-US" sz="2800" dirty="0" err="1" smtClean="0"/>
              <a:t>ProviderIsOnConfidence</a:t>
            </a:r>
            <a:endParaRPr lang="en-US" sz="2800" dirty="0" smtClean="0"/>
          </a:p>
          <a:p>
            <a:pPr algn="ctr"/>
            <a:r>
              <a:rPr lang="en-US" sz="2800" baseline="-25000" dirty="0" smtClean="0"/>
              <a:t>For the service providers and</a:t>
            </a:r>
          </a:p>
          <a:p>
            <a:pPr algn="ctr"/>
            <a:endParaRPr lang="en-US" sz="2800" baseline="-25000" dirty="0"/>
          </a:p>
          <a:p>
            <a:pPr algn="ctr"/>
            <a:r>
              <a:rPr lang="en-US" sz="2800" dirty="0"/>
              <a:t>A = A</a:t>
            </a:r>
            <a:r>
              <a:rPr lang="en-US" sz="2800" baseline="-25000" dirty="0"/>
              <a:t>INPUT_PARAMETERS </a:t>
            </a:r>
            <a:r>
              <a:rPr lang="en-US" sz="2800" dirty="0"/>
              <a:t>x </a:t>
            </a:r>
            <a:r>
              <a:rPr lang="en-US" sz="2800" dirty="0" smtClean="0"/>
              <a:t>(1 </a:t>
            </a:r>
            <a:r>
              <a:rPr lang="mr-IN" sz="2800" dirty="0" smtClean="0"/>
              <a:t>–</a:t>
            </a:r>
            <a:r>
              <a:rPr lang="en-US" sz="2800" dirty="0" smtClean="0"/>
              <a:t> </a:t>
            </a:r>
            <a:r>
              <a:rPr lang="en-US" sz="2800" dirty="0" err="1" smtClean="0"/>
              <a:t>ProvidersDependecies</a:t>
            </a:r>
            <a:r>
              <a:rPr lang="en-US" sz="2800" dirty="0" smtClean="0"/>
              <a:t>)</a:t>
            </a:r>
          </a:p>
          <a:p>
            <a:pPr algn="ctr"/>
            <a:r>
              <a:rPr lang="en-US" sz="1800" dirty="0" smtClean="0"/>
              <a:t>For the access media</a:t>
            </a:r>
            <a:endParaRPr lang="en-US" sz="1800" dirty="0"/>
          </a:p>
          <a:p>
            <a:pPr algn="ctr"/>
            <a:endParaRPr lang="en-US" sz="2800" baseline="-25000" dirty="0" smtClean="0"/>
          </a:p>
          <a:p>
            <a:pPr algn="ctr"/>
            <a:r>
              <a:rPr lang="en-US" sz="2800" baseline="-25000" dirty="0" smtClean="0"/>
              <a:t>See next slide for the updated availability values</a:t>
            </a:r>
          </a:p>
          <a:p>
            <a:pPr algn="ctr"/>
            <a:r>
              <a:rPr lang="en-US" sz="2800" baseline="-25000" dirty="0" smtClean="0"/>
              <a:t> (regarding</a:t>
            </a:r>
            <a:r>
              <a:rPr lang="en-US" sz="2800" dirty="0" smtClean="0"/>
              <a:t> </a:t>
            </a:r>
            <a:r>
              <a:rPr lang="en-US" sz="2800" baseline="-25000" dirty="0" smtClean="0"/>
              <a:t>the involved modules)</a:t>
            </a:r>
            <a:r>
              <a:rPr lang="en-US" sz="2800" dirty="0" smtClean="0"/>
              <a:t> </a:t>
            </a:r>
            <a:endParaRPr lang="en-US" sz="2800" baseline="-25000" dirty="0" smtClean="0"/>
          </a:p>
          <a:p>
            <a:pPr algn="ctr"/>
            <a:endParaRPr lang="en-US" sz="2800" baseline="-25000" dirty="0"/>
          </a:p>
          <a:p>
            <a:pPr algn="ctr"/>
            <a:endParaRPr lang="en-US" sz="2800" baseline="-25000" dirty="0" smtClean="0"/>
          </a:p>
        </p:txBody>
      </p:sp>
    </p:spTree>
    <p:extLst>
      <p:ext uri="{BB962C8B-B14F-4D97-AF65-F5344CB8AC3E}">
        <p14:creationId xmlns:p14="http://schemas.microsoft.com/office/powerpoint/2010/main" val="17846240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835748" y="274636"/>
            <a:ext cx="7851051" cy="352451"/>
          </a:xfrm>
          <a:prstGeom prst="rect">
            <a:avLst/>
          </a:prstGeom>
        </p:spPr>
        <p:txBody>
          <a:bodyPr lIns="91425" tIns="91425" rIns="91425" bIns="91425" anchor="b" anchorCtr="0">
            <a:noAutofit/>
          </a:bodyPr>
          <a:lstStyle/>
          <a:p>
            <a:pPr lvl="0" rtl="0">
              <a:spcBef>
                <a:spcPts val="0"/>
              </a:spcBef>
              <a:buNone/>
            </a:pPr>
            <a:r>
              <a:rPr lang="en-AU" sz="3000" dirty="0" smtClean="0">
                <a:solidFill>
                  <a:srgbClr val="003366"/>
                </a:solidFill>
              </a:rPr>
              <a:t>Suggested approach (Fuzzy Section)</a:t>
            </a:r>
            <a:endParaRPr lang="en-AU" sz="3000" dirty="0">
              <a:solidFill>
                <a:srgbClr val="003366"/>
              </a:solidFill>
            </a:endParaRPr>
          </a:p>
        </p:txBody>
      </p:sp>
      <p:sp>
        <p:nvSpPr>
          <p:cNvPr id="3" name="Text Placeholder 2"/>
          <p:cNvSpPr>
            <a:spLocks noGrp="1"/>
          </p:cNvSpPr>
          <p:nvPr>
            <p:ph type="body" idx="1"/>
          </p:nvPr>
        </p:nvSpPr>
        <p:spPr>
          <a:xfrm>
            <a:off x="457200" y="1054100"/>
            <a:ext cx="8229600" cy="931283"/>
          </a:xfrm>
        </p:spPr>
        <p:txBody>
          <a:bodyPr/>
          <a:lstStyle/>
          <a:p>
            <a:pPr marL="0" marR="0" lvl="0" indent="0" algn="just" defTabSz="914400" eaLnBrk="1" fontAlgn="auto" latinLnBrk="0" hangingPunct="1">
              <a:lnSpc>
                <a:spcPct val="100000"/>
              </a:lnSpc>
              <a:spcBef>
                <a:spcPts val="0"/>
              </a:spcBef>
              <a:spcAft>
                <a:spcPts val="0"/>
              </a:spcAft>
              <a:buClrTx/>
              <a:buSzTx/>
              <a:buFontTx/>
              <a:buNone/>
              <a:tabLst/>
              <a:defRPr/>
            </a:pPr>
            <a:r>
              <a:rPr lang="en-US" sz="2800" dirty="0" smtClean="0"/>
              <a:t>Now let us compute the </a:t>
            </a:r>
            <a:r>
              <a:rPr lang="en-US" sz="2800" i="1" dirty="0" smtClean="0"/>
              <a:t>updated availability </a:t>
            </a:r>
            <a:r>
              <a:rPr lang="en-US" sz="2800" dirty="0" smtClean="0"/>
              <a:t>consider the </a:t>
            </a:r>
            <a:r>
              <a:rPr lang="en-US" sz="2800" b="1" dirty="0" smtClean="0"/>
              <a:t>Model Structure </a:t>
            </a:r>
            <a:r>
              <a:rPr lang="en-US" sz="2800" dirty="0" smtClean="0"/>
              <a:t>for the six components. </a:t>
            </a:r>
            <a:endParaRPr lang="en-US" sz="2800" dirty="0"/>
          </a:p>
        </p:txBody>
      </p:sp>
      <p:sp>
        <p:nvSpPr>
          <p:cNvPr id="62" name="Shape 62"/>
          <p:cNvSpPr txBox="1">
            <a:spLocks noGrp="1"/>
          </p:cNvSpPr>
          <p:nvPr>
            <p:ph type="ctrTitle" idx="4294967295"/>
          </p:nvPr>
        </p:nvSpPr>
        <p:spPr>
          <a:xfrm>
            <a:off x="0" y="6530975"/>
            <a:ext cx="5473700" cy="423863"/>
          </a:xfrm>
          <a:prstGeom prst="rect">
            <a:avLst/>
          </a:prstGeom>
        </p:spPr>
        <p:txBody>
          <a:bodyPr lIns="91425" tIns="91425" rIns="91425" bIns="91425" anchor="ctr" anchorCtr="0">
            <a:noAutofit/>
          </a:bodyPr>
          <a:lstStyle/>
          <a:p>
            <a:pPr indent="457200">
              <a:lnSpc>
                <a:spcPct val="115000"/>
              </a:lnSpc>
            </a:pPr>
            <a:r>
              <a:rPr lang="en-AU" sz="800" dirty="0">
                <a:solidFill>
                  <a:srgbClr val="003366"/>
                </a:solidFill>
              </a:rPr>
              <a:t>Dealing with Uncertainties in Availability Models using Fuzzy Logic and Neural Networks </a:t>
            </a:r>
            <a:endParaRPr sz="800" dirty="0">
              <a:solidFill>
                <a:srgbClr val="003366"/>
              </a:solidFill>
            </a:endParaRPr>
          </a:p>
        </p:txBody>
      </p:sp>
      <p:pic>
        <p:nvPicPr>
          <p:cNvPr id="57" name="Shape 57"/>
          <p:cNvPicPr preferRelativeResize="0"/>
          <p:nvPr/>
        </p:nvPicPr>
        <p:blipFill>
          <a:blip r:embed="rId3">
            <a:alphaModFix/>
          </a:blip>
          <a:stretch>
            <a:fillRect/>
          </a:stretch>
        </p:blipFill>
        <p:spPr>
          <a:xfrm>
            <a:off x="82450" y="65950"/>
            <a:ext cx="464900" cy="498650"/>
          </a:xfrm>
          <a:prstGeom prst="rect">
            <a:avLst/>
          </a:prstGeom>
          <a:noFill/>
          <a:ln>
            <a:noFill/>
          </a:ln>
        </p:spPr>
      </p:pic>
      <p:pic>
        <p:nvPicPr>
          <p:cNvPr id="58" name="Shape 58"/>
          <p:cNvPicPr preferRelativeResize="0"/>
          <p:nvPr/>
        </p:nvPicPr>
        <p:blipFill>
          <a:blip r:embed="rId4">
            <a:alphaModFix/>
          </a:blip>
          <a:stretch>
            <a:fillRect/>
          </a:stretch>
        </p:blipFill>
        <p:spPr>
          <a:xfrm>
            <a:off x="0" y="630539"/>
            <a:ext cx="9143998" cy="97471"/>
          </a:xfrm>
          <a:prstGeom prst="rect">
            <a:avLst/>
          </a:prstGeom>
          <a:noFill/>
          <a:ln>
            <a:noFill/>
          </a:ln>
        </p:spPr>
      </p:pic>
      <p:cxnSp>
        <p:nvCxnSpPr>
          <p:cNvPr id="59" name="Shape 59"/>
          <p:cNvCxnSpPr/>
          <p:nvPr/>
        </p:nvCxnSpPr>
        <p:spPr>
          <a:xfrm rot="10800000">
            <a:off x="691550" y="125"/>
            <a:ext cx="0" cy="630299"/>
          </a:xfrm>
          <a:prstGeom prst="straightConnector1">
            <a:avLst/>
          </a:prstGeom>
          <a:noFill/>
          <a:ln w="9525" cap="flat" cmpd="sng">
            <a:solidFill>
              <a:srgbClr val="003366"/>
            </a:solidFill>
            <a:prstDash val="solid"/>
            <a:round/>
            <a:headEnd type="none" w="lg" len="lg"/>
            <a:tailEnd type="none" w="lg" len="lg"/>
          </a:ln>
        </p:spPr>
      </p:cxnSp>
      <p:sp>
        <p:nvSpPr>
          <p:cNvPr id="60" name="Shape 60"/>
          <p:cNvSpPr txBox="1"/>
          <p:nvPr/>
        </p:nvSpPr>
        <p:spPr>
          <a:xfrm>
            <a:off x="6783700" y="6531000"/>
            <a:ext cx="2599200" cy="363899"/>
          </a:xfrm>
          <a:prstGeom prst="rect">
            <a:avLst/>
          </a:prstGeom>
          <a:noFill/>
          <a:ln>
            <a:noFill/>
          </a:ln>
        </p:spPr>
        <p:txBody>
          <a:bodyPr lIns="91425" tIns="91425" rIns="91425" bIns="91425" anchor="t" anchorCtr="0">
            <a:noAutofit/>
          </a:bodyPr>
          <a:lstStyle/>
          <a:p>
            <a:pPr lvl="0" rtl="0">
              <a:spcBef>
                <a:spcPts val="0"/>
              </a:spcBef>
              <a:buNone/>
            </a:pPr>
            <a:r>
              <a:rPr lang="it" sz="1200" b="1">
                <a:solidFill>
                  <a:srgbClr val="FFFFFF"/>
                </a:solidFill>
              </a:rPr>
              <a:t>POLITECNICO DI MILANO</a:t>
            </a:r>
          </a:p>
        </p:txBody>
      </p:sp>
      <p:pic>
        <p:nvPicPr>
          <p:cNvPr id="61" name="Shape 61"/>
          <p:cNvPicPr preferRelativeResize="0"/>
          <p:nvPr/>
        </p:nvPicPr>
        <p:blipFill>
          <a:blip r:embed="rId5">
            <a:alphaModFix/>
          </a:blip>
          <a:stretch>
            <a:fillRect/>
          </a:stretch>
        </p:blipFill>
        <p:spPr>
          <a:xfrm>
            <a:off x="0" y="6571225"/>
            <a:ext cx="9144000" cy="286775"/>
          </a:xfrm>
          <a:prstGeom prst="rect">
            <a:avLst/>
          </a:prstGeom>
          <a:noFill/>
          <a:ln>
            <a:noFill/>
          </a:ln>
        </p:spPr>
      </p:pic>
      <p:sp>
        <p:nvSpPr>
          <p:cNvPr id="4" name="Rectangle 3"/>
          <p:cNvSpPr/>
          <p:nvPr/>
        </p:nvSpPr>
        <p:spPr>
          <a:xfrm>
            <a:off x="668196" y="3664936"/>
            <a:ext cx="1945552" cy="6985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Mobile device = 0.7804</a:t>
            </a:r>
            <a:endParaRPr lang="en-US" dirty="0"/>
          </a:p>
        </p:txBody>
      </p:sp>
      <p:sp>
        <p:nvSpPr>
          <p:cNvPr id="12" name="Rectangle 11"/>
          <p:cNvSpPr/>
          <p:nvPr/>
        </p:nvSpPr>
        <p:spPr>
          <a:xfrm>
            <a:off x="3585465" y="3112437"/>
            <a:ext cx="1945552" cy="6985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Antenna = 0.650</a:t>
            </a:r>
            <a:endParaRPr lang="en-US" dirty="0"/>
          </a:p>
        </p:txBody>
      </p:sp>
      <p:sp>
        <p:nvSpPr>
          <p:cNvPr id="13" name="Rectangle 12"/>
          <p:cNvSpPr/>
          <p:nvPr/>
        </p:nvSpPr>
        <p:spPr>
          <a:xfrm>
            <a:off x="3566688" y="4286521"/>
            <a:ext cx="1945552" cy="6985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Wi-Fi = 0.05393</a:t>
            </a:r>
            <a:endParaRPr lang="en-US" dirty="0"/>
          </a:p>
        </p:txBody>
      </p:sp>
      <p:sp>
        <p:nvSpPr>
          <p:cNvPr id="14" name="Rectangle 13"/>
          <p:cNvSpPr/>
          <p:nvPr/>
        </p:nvSpPr>
        <p:spPr>
          <a:xfrm>
            <a:off x="6596643" y="4758725"/>
            <a:ext cx="1945552" cy="6985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SP3 = 0.46056</a:t>
            </a:r>
            <a:endParaRPr lang="en-US" dirty="0"/>
          </a:p>
        </p:txBody>
      </p:sp>
      <p:sp>
        <p:nvSpPr>
          <p:cNvPr id="15" name="Rectangle 14"/>
          <p:cNvSpPr/>
          <p:nvPr/>
        </p:nvSpPr>
        <p:spPr>
          <a:xfrm>
            <a:off x="6596643" y="2480819"/>
            <a:ext cx="1945552" cy="6985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SP1 = 0.66825</a:t>
            </a:r>
            <a:endParaRPr lang="en-US" dirty="0"/>
          </a:p>
        </p:txBody>
      </p:sp>
      <p:sp>
        <p:nvSpPr>
          <p:cNvPr id="16" name="Rectangle 15"/>
          <p:cNvSpPr/>
          <p:nvPr/>
        </p:nvSpPr>
        <p:spPr>
          <a:xfrm>
            <a:off x="6596643" y="3629518"/>
            <a:ext cx="1945552" cy="6985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SP2 = 0.3857 </a:t>
            </a:r>
            <a:endParaRPr lang="en-US" dirty="0"/>
          </a:p>
        </p:txBody>
      </p:sp>
      <p:cxnSp>
        <p:nvCxnSpPr>
          <p:cNvPr id="6" name="Straight Connector 5"/>
          <p:cNvCxnSpPr/>
          <p:nvPr/>
        </p:nvCxnSpPr>
        <p:spPr>
          <a:xfrm>
            <a:off x="3070948" y="3539524"/>
            <a:ext cx="0" cy="10140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139442" y="2830069"/>
            <a:ext cx="8163" cy="2277906"/>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4" idx="3"/>
          </p:cNvCxnSpPr>
          <p:nvPr/>
        </p:nvCxnSpPr>
        <p:spPr>
          <a:xfrm flipV="1">
            <a:off x="2613748" y="4013200"/>
            <a:ext cx="457200" cy="9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endCxn id="12" idx="1"/>
          </p:cNvCxnSpPr>
          <p:nvPr/>
        </p:nvCxnSpPr>
        <p:spPr>
          <a:xfrm flipV="1">
            <a:off x="3070948" y="3461687"/>
            <a:ext cx="514517" cy="77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13" idx="1"/>
          </p:cNvCxnSpPr>
          <p:nvPr/>
        </p:nvCxnSpPr>
        <p:spPr>
          <a:xfrm>
            <a:off x="3070947" y="4553578"/>
            <a:ext cx="495741" cy="8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2" idx="3"/>
          </p:cNvCxnSpPr>
          <p:nvPr/>
        </p:nvCxnSpPr>
        <p:spPr>
          <a:xfrm>
            <a:off x="5531017" y="3461687"/>
            <a:ext cx="6084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512240" y="4661171"/>
            <a:ext cx="6084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15" idx="1"/>
          </p:cNvCxnSpPr>
          <p:nvPr/>
        </p:nvCxnSpPr>
        <p:spPr>
          <a:xfrm>
            <a:off x="6139443" y="2830069"/>
            <a:ext cx="457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120666" y="4013200"/>
            <a:ext cx="457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139443" y="5107975"/>
            <a:ext cx="457200" cy="0"/>
          </a:xfrm>
          <a:prstGeom prst="line">
            <a:avLst/>
          </a:prstGeom>
        </p:spPr>
        <p:style>
          <a:lnRef idx="1">
            <a:schemeClr val="accent1"/>
          </a:lnRef>
          <a:fillRef idx="0">
            <a:schemeClr val="accent1"/>
          </a:fillRef>
          <a:effectRef idx="0">
            <a:schemeClr val="accent1"/>
          </a:effectRef>
          <a:fontRef idx="minor">
            <a:schemeClr val="tx1"/>
          </a:fontRef>
        </p:style>
      </p:cxnSp>
      <p:pic>
        <p:nvPicPr>
          <p:cNvPr id="29" name="Picture 28" descr="../../Desktop/Screen%20Shot%202017-11-12%20at%2017.09.49"/>
          <p:cNvPicPr/>
          <p:nvPr/>
        </p:nvPicPr>
        <p:blipFill rotWithShape="1">
          <a:blip r:embed="rId6">
            <a:extLst>
              <a:ext uri="{28A0092B-C50C-407E-A947-70E740481C1C}">
                <a14:useLocalDpi xmlns:a14="http://schemas.microsoft.com/office/drawing/2010/main" val="0"/>
              </a:ext>
            </a:extLst>
          </a:blip>
          <a:srcRect l="18666" t="4982" r="23328" b="37713"/>
          <a:stretch/>
        </p:blipFill>
        <p:spPr bwMode="auto">
          <a:xfrm>
            <a:off x="186268" y="4901843"/>
            <a:ext cx="3098799" cy="1516522"/>
          </a:xfrm>
          <a:prstGeom prst="rect">
            <a:avLst/>
          </a:prstGeom>
          <a:noFill/>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94218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anim calcmode="lin" valueType="num">
                                      <p:cBhvr>
                                        <p:cTn id="17" dur="1000" fill="hold"/>
                                        <p:tgtEl>
                                          <p:spTgt spid="12"/>
                                        </p:tgtEl>
                                        <p:attrNameLst>
                                          <p:attrName>ppt_x</p:attrName>
                                        </p:attrNameLst>
                                      </p:cBhvr>
                                      <p:tavLst>
                                        <p:tav tm="0">
                                          <p:val>
                                            <p:strVal val="#ppt_x"/>
                                          </p:val>
                                        </p:tav>
                                        <p:tav tm="100000">
                                          <p:val>
                                            <p:strVal val="#ppt_x"/>
                                          </p:val>
                                        </p:tav>
                                      </p:tavLst>
                                    </p:anim>
                                    <p:anim calcmode="lin" valueType="num">
                                      <p:cBhvr>
                                        <p:cTn id="18" dur="1000" fill="hold"/>
                                        <p:tgtEl>
                                          <p:spTgt spid="12"/>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1000"/>
                                        <p:tgtEl>
                                          <p:spTgt spid="14"/>
                                        </p:tgtEl>
                                      </p:cBhvr>
                                    </p:animEffect>
                                    <p:anim calcmode="lin" valueType="num">
                                      <p:cBhvr>
                                        <p:cTn id="27" dur="1000" fill="hold"/>
                                        <p:tgtEl>
                                          <p:spTgt spid="14"/>
                                        </p:tgtEl>
                                        <p:attrNameLst>
                                          <p:attrName>ppt_x</p:attrName>
                                        </p:attrNameLst>
                                      </p:cBhvr>
                                      <p:tavLst>
                                        <p:tav tm="0">
                                          <p:val>
                                            <p:strVal val="#ppt_x"/>
                                          </p:val>
                                        </p:tav>
                                        <p:tav tm="100000">
                                          <p:val>
                                            <p:strVal val="#ppt_x"/>
                                          </p:val>
                                        </p:tav>
                                      </p:tavLst>
                                    </p:anim>
                                    <p:anim calcmode="lin" valueType="num">
                                      <p:cBhvr>
                                        <p:cTn id="28" dur="1000" fill="hold"/>
                                        <p:tgtEl>
                                          <p:spTgt spid="14"/>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000"/>
                                        <p:tgtEl>
                                          <p:spTgt spid="15"/>
                                        </p:tgtEl>
                                      </p:cBhvr>
                                    </p:animEffect>
                                    <p:anim calcmode="lin" valueType="num">
                                      <p:cBhvr>
                                        <p:cTn id="32" dur="1000" fill="hold"/>
                                        <p:tgtEl>
                                          <p:spTgt spid="15"/>
                                        </p:tgtEl>
                                        <p:attrNameLst>
                                          <p:attrName>ppt_x</p:attrName>
                                        </p:attrNameLst>
                                      </p:cBhvr>
                                      <p:tavLst>
                                        <p:tav tm="0">
                                          <p:val>
                                            <p:strVal val="#ppt_x"/>
                                          </p:val>
                                        </p:tav>
                                        <p:tav tm="100000">
                                          <p:val>
                                            <p:strVal val="#ppt_x"/>
                                          </p:val>
                                        </p:tav>
                                      </p:tavLst>
                                    </p:anim>
                                    <p:anim calcmode="lin" valueType="num">
                                      <p:cBhvr>
                                        <p:cTn id="33" dur="1000" fill="hold"/>
                                        <p:tgtEl>
                                          <p:spTgt spid="15"/>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1000"/>
                                        <p:tgtEl>
                                          <p:spTgt spid="16"/>
                                        </p:tgtEl>
                                      </p:cBhvr>
                                    </p:animEffect>
                                    <p:anim calcmode="lin" valueType="num">
                                      <p:cBhvr>
                                        <p:cTn id="37" dur="1000" fill="hold"/>
                                        <p:tgtEl>
                                          <p:spTgt spid="16"/>
                                        </p:tgtEl>
                                        <p:attrNameLst>
                                          <p:attrName>ppt_x</p:attrName>
                                        </p:attrNameLst>
                                      </p:cBhvr>
                                      <p:tavLst>
                                        <p:tav tm="0">
                                          <p:val>
                                            <p:strVal val="#ppt_x"/>
                                          </p:val>
                                        </p:tav>
                                        <p:tav tm="100000">
                                          <p:val>
                                            <p:strVal val="#ppt_x"/>
                                          </p:val>
                                        </p:tav>
                                      </p:tavLst>
                                    </p:anim>
                                    <p:anim calcmode="lin" valueType="num">
                                      <p:cBhvr>
                                        <p:cTn id="38" dur="1000" fill="hold"/>
                                        <p:tgtEl>
                                          <p:spTgt spid="16"/>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1000"/>
                                        <p:tgtEl>
                                          <p:spTgt spid="6"/>
                                        </p:tgtEl>
                                      </p:cBhvr>
                                    </p:animEffect>
                                    <p:anim calcmode="lin" valueType="num">
                                      <p:cBhvr>
                                        <p:cTn id="42" dur="1000" fill="hold"/>
                                        <p:tgtEl>
                                          <p:spTgt spid="6"/>
                                        </p:tgtEl>
                                        <p:attrNameLst>
                                          <p:attrName>ppt_x</p:attrName>
                                        </p:attrNameLst>
                                      </p:cBhvr>
                                      <p:tavLst>
                                        <p:tav tm="0">
                                          <p:val>
                                            <p:strVal val="#ppt_x"/>
                                          </p:val>
                                        </p:tav>
                                        <p:tav tm="100000">
                                          <p:val>
                                            <p:strVal val="#ppt_x"/>
                                          </p:val>
                                        </p:tav>
                                      </p:tavLst>
                                    </p:anim>
                                    <p:anim calcmode="lin" valueType="num">
                                      <p:cBhvr>
                                        <p:cTn id="43" dur="1000" fill="hold"/>
                                        <p:tgtEl>
                                          <p:spTgt spid="6"/>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1000"/>
                                        <p:tgtEl>
                                          <p:spTgt spid="19"/>
                                        </p:tgtEl>
                                      </p:cBhvr>
                                    </p:animEffect>
                                    <p:anim calcmode="lin" valueType="num">
                                      <p:cBhvr>
                                        <p:cTn id="47" dur="1000" fill="hold"/>
                                        <p:tgtEl>
                                          <p:spTgt spid="19"/>
                                        </p:tgtEl>
                                        <p:attrNameLst>
                                          <p:attrName>ppt_x</p:attrName>
                                        </p:attrNameLst>
                                      </p:cBhvr>
                                      <p:tavLst>
                                        <p:tav tm="0">
                                          <p:val>
                                            <p:strVal val="#ppt_x"/>
                                          </p:val>
                                        </p:tav>
                                        <p:tav tm="100000">
                                          <p:val>
                                            <p:strVal val="#ppt_x"/>
                                          </p:val>
                                        </p:tav>
                                      </p:tavLst>
                                    </p:anim>
                                    <p:anim calcmode="lin" valueType="num">
                                      <p:cBhvr>
                                        <p:cTn id="48" dur="1000" fill="hold"/>
                                        <p:tgtEl>
                                          <p:spTgt spid="19"/>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1000"/>
                                        <p:tgtEl>
                                          <p:spTgt spid="9"/>
                                        </p:tgtEl>
                                      </p:cBhvr>
                                    </p:animEffect>
                                    <p:anim calcmode="lin" valueType="num">
                                      <p:cBhvr>
                                        <p:cTn id="52" dur="1000" fill="hold"/>
                                        <p:tgtEl>
                                          <p:spTgt spid="9"/>
                                        </p:tgtEl>
                                        <p:attrNameLst>
                                          <p:attrName>ppt_x</p:attrName>
                                        </p:attrNameLst>
                                      </p:cBhvr>
                                      <p:tavLst>
                                        <p:tav tm="0">
                                          <p:val>
                                            <p:strVal val="#ppt_x"/>
                                          </p:val>
                                        </p:tav>
                                        <p:tav tm="100000">
                                          <p:val>
                                            <p:strVal val="#ppt_x"/>
                                          </p:val>
                                        </p:tav>
                                      </p:tavLst>
                                    </p:anim>
                                    <p:anim calcmode="lin" valueType="num">
                                      <p:cBhvr>
                                        <p:cTn id="53" dur="1000" fill="hold"/>
                                        <p:tgtEl>
                                          <p:spTgt spid="9"/>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1000"/>
                                        <p:tgtEl>
                                          <p:spTgt spid="23"/>
                                        </p:tgtEl>
                                      </p:cBhvr>
                                    </p:animEffect>
                                    <p:anim calcmode="lin" valueType="num">
                                      <p:cBhvr>
                                        <p:cTn id="57" dur="1000" fill="hold"/>
                                        <p:tgtEl>
                                          <p:spTgt spid="23"/>
                                        </p:tgtEl>
                                        <p:attrNameLst>
                                          <p:attrName>ppt_x</p:attrName>
                                        </p:attrNameLst>
                                      </p:cBhvr>
                                      <p:tavLst>
                                        <p:tav tm="0">
                                          <p:val>
                                            <p:strVal val="#ppt_x"/>
                                          </p:val>
                                        </p:tav>
                                        <p:tav tm="100000">
                                          <p:val>
                                            <p:strVal val="#ppt_x"/>
                                          </p:val>
                                        </p:tav>
                                      </p:tavLst>
                                    </p:anim>
                                    <p:anim calcmode="lin" valueType="num">
                                      <p:cBhvr>
                                        <p:cTn id="58" dur="1000" fill="hold"/>
                                        <p:tgtEl>
                                          <p:spTgt spid="23"/>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1000"/>
                                        <p:tgtEl>
                                          <p:spTgt spid="25"/>
                                        </p:tgtEl>
                                      </p:cBhvr>
                                    </p:animEffect>
                                    <p:anim calcmode="lin" valueType="num">
                                      <p:cBhvr>
                                        <p:cTn id="62" dur="1000" fill="hold"/>
                                        <p:tgtEl>
                                          <p:spTgt spid="25"/>
                                        </p:tgtEl>
                                        <p:attrNameLst>
                                          <p:attrName>ppt_x</p:attrName>
                                        </p:attrNameLst>
                                      </p:cBhvr>
                                      <p:tavLst>
                                        <p:tav tm="0">
                                          <p:val>
                                            <p:strVal val="#ppt_x"/>
                                          </p:val>
                                        </p:tav>
                                        <p:tav tm="100000">
                                          <p:val>
                                            <p:strVal val="#ppt_x"/>
                                          </p:val>
                                        </p:tav>
                                      </p:tavLst>
                                    </p:anim>
                                    <p:anim calcmode="lin" valueType="num">
                                      <p:cBhvr>
                                        <p:cTn id="63" dur="1000" fill="hold"/>
                                        <p:tgtEl>
                                          <p:spTgt spid="25"/>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fade">
                                      <p:cBhvr>
                                        <p:cTn id="66" dur="1000"/>
                                        <p:tgtEl>
                                          <p:spTgt spid="26"/>
                                        </p:tgtEl>
                                      </p:cBhvr>
                                    </p:animEffect>
                                    <p:anim calcmode="lin" valueType="num">
                                      <p:cBhvr>
                                        <p:cTn id="67" dur="1000" fill="hold"/>
                                        <p:tgtEl>
                                          <p:spTgt spid="26"/>
                                        </p:tgtEl>
                                        <p:attrNameLst>
                                          <p:attrName>ppt_x</p:attrName>
                                        </p:attrNameLst>
                                      </p:cBhvr>
                                      <p:tavLst>
                                        <p:tav tm="0">
                                          <p:val>
                                            <p:strVal val="#ppt_x"/>
                                          </p:val>
                                        </p:tav>
                                        <p:tav tm="100000">
                                          <p:val>
                                            <p:strVal val="#ppt_x"/>
                                          </p:val>
                                        </p:tav>
                                      </p:tavLst>
                                    </p:anim>
                                    <p:anim calcmode="lin" valueType="num">
                                      <p:cBhvr>
                                        <p:cTn id="68" dur="1000" fill="hold"/>
                                        <p:tgtEl>
                                          <p:spTgt spid="26"/>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fade">
                                      <p:cBhvr>
                                        <p:cTn id="71" dur="1000"/>
                                        <p:tgtEl>
                                          <p:spTgt spid="31"/>
                                        </p:tgtEl>
                                      </p:cBhvr>
                                    </p:animEffect>
                                    <p:anim calcmode="lin" valueType="num">
                                      <p:cBhvr>
                                        <p:cTn id="72" dur="1000" fill="hold"/>
                                        <p:tgtEl>
                                          <p:spTgt spid="31"/>
                                        </p:tgtEl>
                                        <p:attrNameLst>
                                          <p:attrName>ppt_x</p:attrName>
                                        </p:attrNameLst>
                                      </p:cBhvr>
                                      <p:tavLst>
                                        <p:tav tm="0">
                                          <p:val>
                                            <p:strVal val="#ppt_x"/>
                                          </p:val>
                                        </p:tav>
                                        <p:tav tm="100000">
                                          <p:val>
                                            <p:strVal val="#ppt_x"/>
                                          </p:val>
                                        </p:tav>
                                      </p:tavLst>
                                    </p:anim>
                                    <p:anim calcmode="lin" valueType="num">
                                      <p:cBhvr>
                                        <p:cTn id="73" dur="1000" fill="hold"/>
                                        <p:tgtEl>
                                          <p:spTgt spid="31"/>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1000"/>
                                        <p:tgtEl>
                                          <p:spTgt spid="32"/>
                                        </p:tgtEl>
                                      </p:cBhvr>
                                    </p:animEffect>
                                    <p:anim calcmode="lin" valueType="num">
                                      <p:cBhvr>
                                        <p:cTn id="77" dur="1000" fill="hold"/>
                                        <p:tgtEl>
                                          <p:spTgt spid="32"/>
                                        </p:tgtEl>
                                        <p:attrNameLst>
                                          <p:attrName>ppt_x</p:attrName>
                                        </p:attrNameLst>
                                      </p:cBhvr>
                                      <p:tavLst>
                                        <p:tav tm="0">
                                          <p:val>
                                            <p:strVal val="#ppt_x"/>
                                          </p:val>
                                        </p:tav>
                                        <p:tav tm="100000">
                                          <p:val>
                                            <p:strVal val="#ppt_x"/>
                                          </p:val>
                                        </p:tav>
                                      </p:tavLst>
                                    </p:anim>
                                    <p:anim calcmode="lin" valueType="num">
                                      <p:cBhvr>
                                        <p:cTn id="78" dur="1000" fill="hold"/>
                                        <p:tgtEl>
                                          <p:spTgt spid="32"/>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37"/>
                                        </p:tgtEl>
                                        <p:attrNameLst>
                                          <p:attrName>style.visibility</p:attrName>
                                        </p:attrNameLst>
                                      </p:cBhvr>
                                      <p:to>
                                        <p:strVal val="visible"/>
                                      </p:to>
                                    </p:set>
                                    <p:animEffect transition="in" filter="fade">
                                      <p:cBhvr>
                                        <p:cTn id="81" dur="1000"/>
                                        <p:tgtEl>
                                          <p:spTgt spid="37"/>
                                        </p:tgtEl>
                                      </p:cBhvr>
                                    </p:animEffect>
                                    <p:anim calcmode="lin" valueType="num">
                                      <p:cBhvr>
                                        <p:cTn id="82" dur="1000" fill="hold"/>
                                        <p:tgtEl>
                                          <p:spTgt spid="37"/>
                                        </p:tgtEl>
                                        <p:attrNameLst>
                                          <p:attrName>ppt_x</p:attrName>
                                        </p:attrNameLst>
                                      </p:cBhvr>
                                      <p:tavLst>
                                        <p:tav tm="0">
                                          <p:val>
                                            <p:strVal val="#ppt_x"/>
                                          </p:val>
                                        </p:tav>
                                        <p:tav tm="100000">
                                          <p:val>
                                            <p:strVal val="#ppt_x"/>
                                          </p:val>
                                        </p:tav>
                                      </p:tavLst>
                                    </p:anim>
                                    <p:anim calcmode="lin" valueType="num">
                                      <p:cBhvr>
                                        <p:cTn id="83" dur="1000" fill="hold"/>
                                        <p:tgtEl>
                                          <p:spTgt spid="37"/>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38"/>
                                        </p:tgtEl>
                                        <p:attrNameLst>
                                          <p:attrName>style.visibility</p:attrName>
                                        </p:attrNameLst>
                                      </p:cBhvr>
                                      <p:to>
                                        <p:strVal val="visible"/>
                                      </p:to>
                                    </p:set>
                                    <p:animEffect transition="in" filter="fade">
                                      <p:cBhvr>
                                        <p:cTn id="86" dur="1000"/>
                                        <p:tgtEl>
                                          <p:spTgt spid="38"/>
                                        </p:tgtEl>
                                      </p:cBhvr>
                                    </p:animEffect>
                                    <p:anim calcmode="lin" valueType="num">
                                      <p:cBhvr>
                                        <p:cTn id="87" dur="1000" fill="hold"/>
                                        <p:tgtEl>
                                          <p:spTgt spid="38"/>
                                        </p:tgtEl>
                                        <p:attrNameLst>
                                          <p:attrName>ppt_x</p:attrName>
                                        </p:attrNameLst>
                                      </p:cBhvr>
                                      <p:tavLst>
                                        <p:tav tm="0">
                                          <p:val>
                                            <p:strVal val="#ppt_x"/>
                                          </p:val>
                                        </p:tav>
                                        <p:tav tm="100000">
                                          <p:val>
                                            <p:strVal val="#ppt_x"/>
                                          </p:val>
                                        </p:tav>
                                      </p:tavLst>
                                    </p:anim>
                                    <p:anim calcmode="lin" valueType="num">
                                      <p:cBhvr>
                                        <p:cTn id="88" dur="1000" fill="hold"/>
                                        <p:tgtEl>
                                          <p:spTgt spid="38"/>
                                        </p:tgtEl>
                                        <p:attrNameLst>
                                          <p:attrName>ppt_y</p:attrName>
                                        </p:attrNameLst>
                                      </p:cBhvr>
                                      <p:tavLst>
                                        <p:tav tm="0">
                                          <p:val>
                                            <p:strVal val="#ppt_y+.1"/>
                                          </p:val>
                                        </p:tav>
                                        <p:tav tm="100000">
                                          <p:val>
                                            <p:strVal val="#ppt_y"/>
                                          </p:val>
                                        </p:tav>
                                      </p:tavLst>
                                    </p:anim>
                                  </p:childTnLst>
                                </p:cTn>
                              </p:par>
                            </p:childTnLst>
                          </p:cTn>
                        </p:par>
                        <p:par>
                          <p:cTn id="89" fill="hold">
                            <p:stCondLst>
                              <p:cond delay="1500"/>
                            </p:stCondLst>
                            <p:childTnLst>
                              <p:par>
                                <p:cTn id="90" presetID="22" presetClass="entr" presetSubtype="4" fill="hold" nodeType="afterEffect">
                                  <p:stCondLst>
                                    <p:cond delay="0"/>
                                  </p:stCondLst>
                                  <p:childTnLst>
                                    <p:set>
                                      <p:cBhvr>
                                        <p:cTn id="91" dur="1" fill="hold">
                                          <p:stCondLst>
                                            <p:cond delay="0"/>
                                          </p:stCondLst>
                                        </p:cTn>
                                        <p:tgtEl>
                                          <p:spTgt spid="29"/>
                                        </p:tgtEl>
                                        <p:attrNameLst>
                                          <p:attrName>style.visibility</p:attrName>
                                        </p:attrNameLst>
                                      </p:cBhvr>
                                      <p:to>
                                        <p:strVal val="visible"/>
                                      </p:to>
                                    </p:set>
                                    <p:animEffect transition="in" filter="wipe(down)">
                                      <p:cBhvr>
                                        <p:cTn id="9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animBg="1"/>
      <p:bldP spid="14" grpId="0" animBg="1"/>
      <p:bldP spid="15" grpId="0" animBg="1"/>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835748" y="274636"/>
            <a:ext cx="7851051" cy="352451"/>
          </a:xfrm>
          <a:prstGeom prst="rect">
            <a:avLst/>
          </a:prstGeom>
        </p:spPr>
        <p:txBody>
          <a:bodyPr lIns="91425" tIns="91425" rIns="91425" bIns="91425" anchor="b" anchorCtr="0">
            <a:noAutofit/>
          </a:bodyPr>
          <a:lstStyle/>
          <a:p>
            <a:pPr lvl="0" rtl="0">
              <a:spcBef>
                <a:spcPts val="0"/>
              </a:spcBef>
              <a:buNone/>
            </a:pPr>
            <a:r>
              <a:rPr lang="en-AU" sz="3000" dirty="0" smtClean="0">
                <a:solidFill>
                  <a:srgbClr val="003366"/>
                </a:solidFill>
              </a:rPr>
              <a:t>Suggested approach (Fuzzy Section)</a:t>
            </a:r>
            <a:endParaRPr lang="en-AU" sz="3000" dirty="0">
              <a:solidFill>
                <a:srgbClr val="003366"/>
              </a:solidFill>
            </a:endParaRPr>
          </a:p>
        </p:txBody>
      </p:sp>
      <p:sp>
        <p:nvSpPr>
          <p:cNvPr id="3" name="Text Placeholder 2"/>
          <p:cNvSpPr>
            <a:spLocks noGrp="1"/>
          </p:cNvSpPr>
          <p:nvPr>
            <p:ph type="body" idx="1"/>
          </p:nvPr>
        </p:nvSpPr>
        <p:spPr>
          <a:xfrm>
            <a:off x="389467" y="1054100"/>
            <a:ext cx="8568265" cy="1208103"/>
          </a:xfrm>
        </p:spPr>
        <p:txBody>
          <a:bodyPr/>
          <a:lstStyle/>
          <a:p>
            <a:pPr marL="0" marR="0" lvl="0" indent="0" algn="just" defTabSz="914400" eaLnBrk="1" fontAlgn="auto" latinLnBrk="0" hangingPunct="1">
              <a:lnSpc>
                <a:spcPct val="100000"/>
              </a:lnSpc>
              <a:spcBef>
                <a:spcPts val="0"/>
              </a:spcBef>
              <a:spcAft>
                <a:spcPts val="0"/>
              </a:spcAft>
              <a:buClrTx/>
              <a:buSzTx/>
              <a:buFontTx/>
              <a:buNone/>
              <a:tabLst/>
              <a:defRPr/>
            </a:pPr>
            <a:r>
              <a:rPr lang="en-US" sz="2800" dirty="0" smtClean="0"/>
              <a:t>Let us compute the impact of the </a:t>
            </a:r>
            <a:r>
              <a:rPr lang="en-US" sz="2800" b="1" dirty="0" smtClean="0"/>
              <a:t>predicted battery life </a:t>
            </a:r>
            <a:r>
              <a:rPr lang="en-US" sz="2800" dirty="0" smtClean="0"/>
              <a:t>(here we analyze the case with 50% = 0.5):</a:t>
            </a:r>
            <a:endParaRPr lang="en-US" sz="2800" dirty="0"/>
          </a:p>
        </p:txBody>
      </p:sp>
      <p:sp>
        <p:nvSpPr>
          <p:cNvPr id="62" name="Shape 62"/>
          <p:cNvSpPr txBox="1">
            <a:spLocks noGrp="1"/>
          </p:cNvSpPr>
          <p:nvPr>
            <p:ph type="ctrTitle" idx="4294967295"/>
          </p:nvPr>
        </p:nvSpPr>
        <p:spPr>
          <a:xfrm>
            <a:off x="0" y="6530975"/>
            <a:ext cx="5473700" cy="423863"/>
          </a:xfrm>
          <a:prstGeom prst="rect">
            <a:avLst/>
          </a:prstGeom>
        </p:spPr>
        <p:txBody>
          <a:bodyPr lIns="91425" tIns="91425" rIns="91425" bIns="91425" anchor="ctr" anchorCtr="0">
            <a:noAutofit/>
          </a:bodyPr>
          <a:lstStyle/>
          <a:p>
            <a:pPr indent="457200">
              <a:lnSpc>
                <a:spcPct val="115000"/>
              </a:lnSpc>
            </a:pPr>
            <a:r>
              <a:rPr lang="en-AU" sz="800" dirty="0">
                <a:solidFill>
                  <a:srgbClr val="003366"/>
                </a:solidFill>
              </a:rPr>
              <a:t>Dealing with Uncertainties in Availability Models using Fuzzy Logic and Neural Networks </a:t>
            </a:r>
            <a:endParaRPr sz="800" dirty="0">
              <a:solidFill>
                <a:srgbClr val="003366"/>
              </a:solidFill>
            </a:endParaRPr>
          </a:p>
        </p:txBody>
      </p:sp>
      <p:pic>
        <p:nvPicPr>
          <p:cNvPr id="57" name="Shape 57"/>
          <p:cNvPicPr preferRelativeResize="0"/>
          <p:nvPr/>
        </p:nvPicPr>
        <p:blipFill>
          <a:blip r:embed="rId3">
            <a:alphaModFix/>
          </a:blip>
          <a:stretch>
            <a:fillRect/>
          </a:stretch>
        </p:blipFill>
        <p:spPr>
          <a:xfrm>
            <a:off x="82450" y="65950"/>
            <a:ext cx="464900" cy="498650"/>
          </a:xfrm>
          <a:prstGeom prst="rect">
            <a:avLst/>
          </a:prstGeom>
          <a:noFill/>
          <a:ln>
            <a:noFill/>
          </a:ln>
        </p:spPr>
      </p:pic>
      <p:pic>
        <p:nvPicPr>
          <p:cNvPr id="58" name="Shape 58"/>
          <p:cNvPicPr preferRelativeResize="0"/>
          <p:nvPr/>
        </p:nvPicPr>
        <p:blipFill>
          <a:blip r:embed="rId4">
            <a:alphaModFix/>
          </a:blip>
          <a:stretch>
            <a:fillRect/>
          </a:stretch>
        </p:blipFill>
        <p:spPr>
          <a:xfrm>
            <a:off x="0" y="630539"/>
            <a:ext cx="9143998" cy="97471"/>
          </a:xfrm>
          <a:prstGeom prst="rect">
            <a:avLst/>
          </a:prstGeom>
          <a:noFill/>
          <a:ln>
            <a:noFill/>
          </a:ln>
        </p:spPr>
      </p:pic>
      <p:cxnSp>
        <p:nvCxnSpPr>
          <p:cNvPr id="59" name="Shape 59"/>
          <p:cNvCxnSpPr/>
          <p:nvPr/>
        </p:nvCxnSpPr>
        <p:spPr>
          <a:xfrm rot="10800000">
            <a:off x="691550" y="125"/>
            <a:ext cx="0" cy="630299"/>
          </a:xfrm>
          <a:prstGeom prst="straightConnector1">
            <a:avLst/>
          </a:prstGeom>
          <a:noFill/>
          <a:ln w="9525" cap="flat" cmpd="sng">
            <a:solidFill>
              <a:srgbClr val="003366"/>
            </a:solidFill>
            <a:prstDash val="solid"/>
            <a:round/>
            <a:headEnd type="none" w="lg" len="lg"/>
            <a:tailEnd type="none" w="lg" len="lg"/>
          </a:ln>
        </p:spPr>
      </p:cxnSp>
      <p:sp>
        <p:nvSpPr>
          <p:cNvPr id="60" name="Shape 60"/>
          <p:cNvSpPr txBox="1"/>
          <p:nvPr/>
        </p:nvSpPr>
        <p:spPr>
          <a:xfrm>
            <a:off x="6783700" y="6531000"/>
            <a:ext cx="2599200" cy="363899"/>
          </a:xfrm>
          <a:prstGeom prst="rect">
            <a:avLst/>
          </a:prstGeom>
          <a:noFill/>
          <a:ln>
            <a:noFill/>
          </a:ln>
        </p:spPr>
        <p:txBody>
          <a:bodyPr lIns="91425" tIns="91425" rIns="91425" bIns="91425" anchor="t" anchorCtr="0">
            <a:noAutofit/>
          </a:bodyPr>
          <a:lstStyle/>
          <a:p>
            <a:pPr lvl="0" rtl="0">
              <a:spcBef>
                <a:spcPts val="0"/>
              </a:spcBef>
              <a:buNone/>
            </a:pPr>
            <a:r>
              <a:rPr lang="it" sz="1200" b="1">
                <a:solidFill>
                  <a:srgbClr val="FFFFFF"/>
                </a:solidFill>
              </a:rPr>
              <a:t>POLITECNICO DI MILANO</a:t>
            </a:r>
          </a:p>
        </p:txBody>
      </p:sp>
      <p:pic>
        <p:nvPicPr>
          <p:cNvPr id="61" name="Shape 61"/>
          <p:cNvPicPr preferRelativeResize="0"/>
          <p:nvPr/>
        </p:nvPicPr>
        <p:blipFill>
          <a:blip r:embed="rId5">
            <a:alphaModFix/>
          </a:blip>
          <a:stretch>
            <a:fillRect/>
          </a:stretch>
        </p:blipFill>
        <p:spPr>
          <a:xfrm>
            <a:off x="0" y="6571225"/>
            <a:ext cx="9144000" cy="286775"/>
          </a:xfrm>
          <a:prstGeom prst="rect">
            <a:avLst/>
          </a:prstGeom>
          <a:noFill/>
          <a:ln>
            <a:noFill/>
          </a:ln>
        </p:spPr>
      </p:pic>
      <p:sp>
        <p:nvSpPr>
          <p:cNvPr id="4" name="Rectangle 3"/>
          <p:cNvSpPr/>
          <p:nvPr/>
        </p:nvSpPr>
        <p:spPr>
          <a:xfrm>
            <a:off x="668196" y="3664936"/>
            <a:ext cx="1945552" cy="6985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t>Mobile device =  0.5</a:t>
            </a:r>
            <a:endParaRPr lang="en-US" dirty="0"/>
          </a:p>
        </p:txBody>
      </p:sp>
      <p:sp>
        <p:nvSpPr>
          <p:cNvPr id="12" name="Rectangle 11"/>
          <p:cNvSpPr/>
          <p:nvPr/>
        </p:nvSpPr>
        <p:spPr>
          <a:xfrm>
            <a:off x="3585465" y="3112437"/>
            <a:ext cx="1945552" cy="6985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Antenna = ///</a:t>
            </a:r>
            <a:endParaRPr lang="en-US" dirty="0"/>
          </a:p>
        </p:txBody>
      </p:sp>
      <p:sp>
        <p:nvSpPr>
          <p:cNvPr id="13" name="Rectangle 12"/>
          <p:cNvSpPr/>
          <p:nvPr/>
        </p:nvSpPr>
        <p:spPr>
          <a:xfrm>
            <a:off x="3566688" y="4286521"/>
            <a:ext cx="1945552" cy="6985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Wi-Fi = ///</a:t>
            </a:r>
            <a:endParaRPr lang="en-US" dirty="0"/>
          </a:p>
        </p:txBody>
      </p:sp>
      <p:sp>
        <p:nvSpPr>
          <p:cNvPr id="14" name="Rectangle 13"/>
          <p:cNvSpPr/>
          <p:nvPr/>
        </p:nvSpPr>
        <p:spPr>
          <a:xfrm>
            <a:off x="6596643" y="4758725"/>
            <a:ext cx="1945552" cy="6985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SP3 = ///</a:t>
            </a:r>
            <a:endParaRPr lang="en-US" dirty="0"/>
          </a:p>
        </p:txBody>
      </p:sp>
      <p:sp>
        <p:nvSpPr>
          <p:cNvPr id="15" name="Rectangle 14"/>
          <p:cNvSpPr/>
          <p:nvPr/>
        </p:nvSpPr>
        <p:spPr>
          <a:xfrm>
            <a:off x="6596643" y="2480819"/>
            <a:ext cx="1945552" cy="6985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SP1 = ///</a:t>
            </a:r>
            <a:endParaRPr lang="en-US" dirty="0"/>
          </a:p>
        </p:txBody>
      </p:sp>
      <p:sp>
        <p:nvSpPr>
          <p:cNvPr id="16" name="Rectangle 15"/>
          <p:cNvSpPr/>
          <p:nvPr/>
        </p:nvSpPr>
        <p:spPr>
          <a:xfrm>
            <a:off x="6596643" y="3629518"/>
            <a:ext cx="1945552" cy="6985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SP2 = /// </a:t>
            </a:r>
            <a:endParaRPr lang="en-US" dirty="0"/>
          </a:p>
        </p:txBody>
      </p:sp>
      <p:cxnSp>
        <p:nvCxnSpPr>
          <p:cNvPr id="6" name="Straight Connector 5"/>
          <p:cNvCxnSpPr/>
          <p:nvPr/>
        </p:nvCxnSpPr>
        <p:spPr>
          <a:xfrm>
            <a:off x="3070948" y="3539524"/>
            <a:ext cx="0" cy="10140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139442" y="2830069"/>
            <a:ext cx="8163" cy="2277906"/>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4" idx="3"/>
          </p:cNvCxnSpPr>
          <p:nvPr/>
        </p:nvCxnSpPr>
        <p:spPr>
          <a:xfrm flipV="1">
            <a:off x="2613748" y="4013200"/>
            <a:ext cx="457200" cy="9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endCxn id="12" idx="1"/>
          </p:cNvCxnSpPr>
          <p:nvPr/>
        </p:nvCxnSpPr>
        <p:spPr>
          <a:xfrm flipV="1">
            <a:off x="3070948" y="3461687"/>
            <a:ext cx="514517" cy="77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13" idx="1"/>
          </p:cNvCxnSpPr>
          <p:nvPr/>
        </p:nvCxnSpPr>
        <p:spPr>
          <a:xfrm>
            <a:off x="3070947" y="4553578"/>
            <a:ext cx="495741" cy="8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2" idx="3"/>
          </p:cNvCxnSpPr>
          <p:nvPr/>
        </p:nvCxnSpPr>
        <p:spPr>
          <a:xfrm>
            <a:off x="5531017" y="3461687"/>
            <a:ext cx="6084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512240" y="4661171"/>
            <a:ext cx="6084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15" idx="1"/>
          </p:cNvCxnSpPr>
          <p:nvPr/>
        </p:nvCxnSpPr>
        <p:spPr>
          <a:xfrm>
            <a:off x="6139443" y="2830069"/>
            <a:ext cx="457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120666" y="4013200"/>
            <a:ext cx="457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139443" y="5107975"/>
            <a:ext cx="457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9195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750"/>
                                        <p:tgtEl>
                                          <p:spTgt spid="3">
                                            <p:txEl>
                                              <p:pRg st="0" end="0"/>
                                            </p:txEl>
                                          </p:spTgt>
                                        </p:tgtEl>
                                      </p:cBhvr>
                                    </p:animEffect>
                                  </p:childTnLst>
                                </p:cTn>
                              </p:par>
                            </p:childTnLst>
                          </p:cTn>
                        </p:par>
                        <p:par>
                          <p:cTn id="8" fill="hold">
                            <p:stCondLst>
                              <p:cond delay="750"/>
                            </p:stCondLst>
                            <p:childTnLst>
                              <p:par>
                                <p:cTn id="9" presetID="2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500"/>
                                        <p:tgtEl>
                                          <p:spTgt spid="12"/>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down)">
                                      <p:cBhvr>
                                        <p:cTn id="20" dur="500"/>
                                        <p:tgtEl>
                                          <p:spTgt spid="14"/>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500"/>
                                        <p:tgtEl>
                                          <p:spTgt spid="15"/>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500"/>
                                        <p:tgtEl>
                                          <p:spTgt spid="16"/>
                                        </p:tgtEl>
                                      </p:cBhvr>
                                    </p:animEffect>
                                  </p:childTnLst>
                                </p:cTn>
                              </p:par>
                              <p:par>
                                <p:cTn id="27" presetID="22" presetClass="entr" presetSubtype="4"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500"/>
                                        <p:tgtEl>
                                          <p:spTgt spid="6"/>
                                        </p:tgtEl>
                                      </p:cBhvr>
                                    </p:animEffect>
                                  </p:childTnLst>
                                </p:cTn>
                              </p:par>
                              <p:par>
                                <p:cTn id="30" presetID="22" presetClass="entr" presetSubtype="4"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500"/>
                                        <p:tgtEl>
                                          <p:spTgt spid="19"/>
                                        </p:tgtEl>
                                      </p:cBhvr>
                                    </p:animEffect>
                                  </p:childTnLst>
                                </p:cTn>
                              </p:par>
                              <p:par>
                                <p:cTn id="33" presetID="22" presetClass="entr" presetSubtype="4"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down)">
                                      <p:cBhvr>
                                        <p:cTn id="35" dur="500"/>
                                        <p:tgtEl>
                                          <p:spTgt spid="9"/>
                                        </p:tgtEl>
                                      </p:cBhvr>
                                    </p:animEffect>
                                  </p:childTnLst>
                                </p:cTn>
                              </p:par>
                              <p:par>
                                <p:cTn id="36" presetID="22" presetClass="entr" presetSubtype="4"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down)">
                                      <p:cBhvr>
                                        <p:cTn id="38" dur="500"/>
                                        <p:tgtEl>
                                          <p:spTgt spid="23"/>
                                        </p:tgtEl>
                                      </p:cBhvr>
                                    </p:animEffect>
                                  </p:childTnLst>
                                </p:cTn>
                              </p:par>
                              <p:par>
                                <p:cTn id="39" presetID="22" presetClass="entr" presetSubtype="4"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down)">
                                      <p:cBhvr>
                                        <p:cTn id="41" dur="500"/>
                                        <p:tgtEl>
                                          <p:spTgt spid="25"/>
                                        </p:tgtEl>
                                      </p:cBhvr>
                                    </p:animEffect>
                                  </p:childTnLst>
                                </p:cTn>
                              </p:par>
                              <p:par>
                                <p:cTn id="42" presetID="22" presetClass="entr" presetSubtype="4"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wipe(down)">
                                      <p:cBhvr>
                                        <p:cTn id="44" dur="500"/>
                                        <p:tgtEl>
                                          <p:spTgt spid="26"/>
                                        </p:tgtEl>
                                      </p:cBhvr>
                                    </p:animEffect>
                                  </p:childTnLst>
                                </p:cTn>
                              </p:par>
                              <p:par>
                                <p:cTn id="45" presetID="22" presetClass="entr" presetSubtype="4"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wipe(down)">
                                      <p:cBhvr>
                                        <p:cTn id="47" dur="500"/>
                                        <p:tgtEl>
                                          <p:spTgt spid="31"/>
                                        </p:tgtEl>
                                      </p:cBhvr>
                                    </p:animEffect>
                                  </p:childTnLst>
                                </p:cTn>
                              </p:par>
                              <p:par>
                                <p:cTn id="48" presetID="22" presetClass="entr" presetSubtype="4" fill="hold"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down)">
                                      <p:cBhvr>
                                        <p:cTn id="50" dur="500"/>
                                        <p:tgtEl>
                                          <p:spTgt spid="32"/>
                                        </p:tgtEl>
                                      </p:cBhvr>
                                    </p:animEffect>
                                  </p:childTnLst>
                                </p:cTn>
                              </p:par>
                              <p:par>
                                <p:cTn id="51" presetID="22" presetClass="entr" presetSubtype="4"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wipe(down)">
                                      <p:cBhvr>
                                        <p:cTn id="53" dur="500"/>
                                        <p:tgtEl>
                                          <p:spTgt spid="37"/>
                                        </p:tgtEl>
                                      </p:cBhvr>
                                    </p:animEffect>
                                  </p:childTnLst>
                                </p:cTn>
                              </p:par>
                              <p:par>
                                <p:cTn id="54" presetID="22" presetClass="entr" presetSubtype="4" fill="hold"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wipe(down)">
                                      <p:cBhvr>
                                        <p:cTn id="5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animBg="1"/>
      <p:bldP spid="14" grpId="0" animBg="1"/>
      <p:bldP spid="15" grpId="0" animBg="1"/>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835748" y="274636"/>
            <a:ext cx="7851051" cy="352451"/>
          </a:xfrm>
          <a:prstGeom prst="rect">
            <a:avLst/>
          </a:prstGeom>
        </p:spPr>
        <p:txBody>
          <a:bodyPr lIns="91425" tIns="91425" rIns="91425" bIns="91425" anchor="b" anchorCtr="0">
            <a:noAutofit/>
          </a:bodyPr>
          <a:lstStyle/>
          <a:p>
            <a:pPr lvl="0" rtl="0">
              <a:spcBef>
                <a:spcPts val="0"/>
              </a:spcBef>
              <a:buNone/>
            </a:pPr>
            <a:r>
              <a:rPr lang="en-AU" sz="3000" dirty="0" smtClean="0">
                <a:solidFill>
                  <a:srgbClr val="003366"/>
                </a:solidFill>
              </a:rPr>
              <a:t>Suggested approach (Fuzzy Section)</a:t>
            </a:r>
            <a:endParaRPr lang="en-AU" sz="3000" dirty="0">
              <a:solidFill>
                <a:srgbClr val="003366"/>
              </a:solidFill>
            </a:endParaRPr>
          </a:p>
        </p:txBody>
      </p:sp>
      <p:sp>
        <p:nvSpPr>
          <p:cNvPr id="3" name="Text Placeholder 2"/>
          <p:cNvSpPr>
            <a:spLocks noGrp="1"/>
          </p:cNvSpPr>
          <p:nvPr>
            <p:ph type="body" idx="1"/>
          </p:nvPr>
        </p:nvSpPr>
        <p:spPr>
          <a:xfrm>
            <a:off x="457199" y="868381"/>
            <a:ext cx="8229600" cy="1044283"/>
          </a:xfrm>
        </p:spPr>
        <p:txBody>
          <a:bodyPr/>
          <a:lstStyle/>
          <a:p>
            <a:pPr marL="0" marR="0" lvl="0" indent="0" algn="just" defTabSz="914400" eaLnBrk="1" fontAlgn="auto" latinLnBrk="0" hangingPunct="1">
              <a:lnSpc>
                <a:spcPct val="100000"/>
              </a:lnSpc>
              <a:spcBef>
                <a:spcPts val="0"/>
              </a:spcBef>
              <a:spcAft>
                <a:spcPts val="0"/>
              </a:spcAft>
              <a:buClrTx/>
              <a:buSzTx/>
              <a:buFontTx/>
              <a:buNone/>
              <a:tabLst/>
              <a:defRPr/>
            </a:pPr>
            <a:r>
              <a:rPr lang="en-US" sz="2800" dirty="0" smtClean="0"/>
              <a:t>Regarding the </a:t>
            </a:r>
            <a:r>
              <a:rPr lang="en-US" sz="2800" i="1" dirty="0" smtClean="0"/>
              <a:t>Computing Infrastructure Robustness</a:t>
            </a:r>
            <a:r>
              <a:rPr lang="en-US" sz="2800" dirty="0" smtClean="0"/>
              <a:t>, we have the computed level of </a:t>
            </a:r>
            <a:r>
              <a:rPr lang="en-US" sz="2800" b="1" dirty="0" smtClean="0"/>
              <a:t>dependence</a:t>
            </a:r>
            <a:r>
              <a:rPr lang="en-US" sz="2800" dirty="0" smtClean="0"/>
              <a:t> between </a:t>
            </a:r>
            <a:r>
              <a:rPr lang="en-US" sz="2800" i="1" dirty="0" smtClean="0"/>
              <a:t>3</a:t>
            </a:r>
            <a:r>
              <a:rPr lang="en-US" sz="2800" i="1" baseline="30000" dirty="0" smtClean="0"/>
              <a:t>RD</a:t>
            </a:r>
            <a:r>
              <a:rPr lang="en-US" sz="2800" i="1" dirty="0" smtClean="0"/>
              <a:t> party providers</a:t>
            </a:r>
            <a:r>
              <a:rPr lang="en-US" sz="2800" dirty="0" smtClean="0"/>
              <a:t>:</a:t>
            </a:r>
            <a:endParaRPr lang="en-US" sz="2800" dirty="0"/>
          </a:p>
        </p:txBody>
      </p:sp>
      <p:sp>
        <p:nvSpPr>
          <p:cNvPr id="62" name="Shape 62"/>
          <p:cNvSpPr txBox="1">
            <a:spLocks noGrp="1"/>
          </p:cNvSpPr>
          <p:nvPr>
            <p:ph type="ctrTitle" idx="4294967295"/>
          </p:nvPr>
        </p:nvSpPr>
        <p:spPr>
          <a:xfrm>
            <a:off x="0" y="6530975"/>
            <a:ext cx="5473700" cy="423863"/>
          </a:xfrm>
          <a:prstGeom prst="rect">
            <a:avLst/>
          </a:prstGeom>
        </p:spPr>
        <p:txBody>
          <a:bodyPr lIns="91425" tIns="91425" rIns="91425" bIns="91425" anchor="ctr" anchorCtr="0">
            <a:noAutofit/>
          </a:bodyPr>
          <a:lstStyle/>
          <a:p>
            <a:pPr indent="457200">
              <a:lnSpc>
                <a:spcPct val="115000"/>
              </a:lnSpc>
            </a:pPr>
            <a:r>
              <a:rPr lang="en-AU" sz="800" dirty="0">
                <a:solidFill>
                  <a:srgbClr val="003366"/>
                </a:solidFill>
              </a:rPr>
              <a:t>Dealing with Uncertainties in Availability Models using Fuzzy Logic and Neural Networks </a:t>
            </a:r>
            <a:endParaRPr sz="800" dirty="0">
              <a:solidFill>
                <a:srgbClr val="003366"/>
              </a:solidFill>
            </a:endParaRPr>
          </a:p>
        </p:txBody>
      </p:sp>
      <p:pic>
        <p:nvPicPr>
          <p:cNvPr id="57" name="Shape 57"/>
          <p:cNvPicPr preferRelativeResize="0"/>
          <p:nvPr/>
        </p:nvPicPr>
        <p:blipFill>
          <a:blip r:embed="rId3">
            <a:alphaModFix/>
          </a:blip>
          <a:stretch>
            <a:fillRect/>
          </a:stretch>
        </p:blipFill>
        <p:spPr>
          <a:xfrm>
            <a:off x="82450" y="65950"/>
            <a:ext cx="464900" cy="498650"/>
          </a:xfrm>
          <a:prstGeom prst="rect">
            <a:avLst/>
          </a:prstGeom>
          <a:noFill/>
          <a:ln>
            <a:noFill/>
          </a:ln>
        </p:spPr>
      </p:pic>
      <p:pic>
        <p:nvPicPr>
          <p:cNvPr id="58" name="Shape 58"/>
          <p:cNvPicPr preferRelativeResize="0"/>
          <p:nvPr/>
        </p:nvPicPr>
        <p:blipFill>
          <a:blip r:embed="rId4">
            <a:alphaModFix/>
          </a:blip>
          <a:stretch>
            <a:fillRect/>
          </a:stretch>
        </p:blipFill>
        <p:spPr>
          <a:xfrm>
            <a:off x="0" y="630539"/>
            <a:ext cx="9143998" cy="97471"/>
          </a:xfrm>
          <a:prstGeom prst="rect">
            <a:avLst/>
          </a:prstGeom>
          <a:noFill/>
          <a:ln>
            <a:noFill/>
          </a:ln>
        </p:spPr>
      </p:pic>
      <p:cxnSp>
        <p:nvCxnSpPr>
          <p:cNvPr id="59" name="Shape 59"/>
          <p:cNvCxnSpPr/>
          <p:nvPr/>
        </p:nvCxnSpPr>
        <p:spPr>
          <a:xfrm rot="10800000">
            <a:off x="691550" y="125"/>
            <a:ext cx="0" cy="630299"/>
          </a:xfrm>
          <a:prstGeom prst="straightConnector1">
            <a:avLst/>
          </a:prstGeom>
          <a:noFill/>
          <a:ln w="9525" cap="flat" cmpd="sng">
            <a:solidFill>
              <a:srgbClr val="003366"/>
            </a:solidFill>
            <a:prstDash val="solid"/>
            <a:round/>
            <a:headEnd type="none" w="lg" len="lg"/>
            <a:tailEnd type="none" w="lg" len="lg"/>
          </a:ln>
        </p:spPr>
      </p:cxnSp>
      <p:sp>
        <p:nvSpPr>
          <p:cNvPr id="60" name="Shape 60"/>
          <p:cNvSpPr txBox="1"/>
          <p:nvPr/>
        </p:nvSpPr>
        <p:spPr>
          <a:xfrm>
            <a:off x="6783700" y="6531000"/>
            <a:ext cx="2599200" cy="363899"/>
          </a:xfrm>
          <a:prstGeom prst="rect">
            <a:avLst/>
          </a:prstGeom>
          <a:noFill/>
          <a:ln>
            <a:noFill/>
          </a:ln>
        </p:spPr>
        <p:txBody>
          <a:bodyPr lIns="91425" tIns="91425" rIns="91425" bIns="91425" anchor="t" anchorCtr="0">
            <a:noAutofit/>
          </a:bodyPr>
          <a:lstStyle/>
          <a:p>
            <a:pPr lvl="0" rtl="0">
              <a:spcBef>
                <a:spcPts val="0"/>
              </a:spcBef>
              <a:buNone/>
            </a:pPr>
            <a:r>
              <a:rPr lang="it" sz="1200" b="1">
                <a:solidFill>
                  <a:srgbClr val="FFFFFF"/>
                </a:solidFill>
              </a:rPr>
              <a:t>POLITECNICO DI MILANO</a:t>
            </a:r>
          </a:p>
        </p:txBody>
      </p:sp>
      <p:pic>
        <p:nvPicPr>
          <p:cNvPr id="61" name="Shape 61"/>
          <p:cNvPicPr preferRelativeResize="0"/>
          <p:nvPr/>
        </p:nvPicPr>
        <p:blipFill>
          <a:blip r:embed="rId5">
            <a:alphaModFix/>
          </a:blip>
          <a:stretch>
            <a:fillRect/>
          </a:stretch>
        </p:blipFill>
        <p:spPr>
          <a:xfrm>
            <a:off x="0" y="6571225"/>
            <a:ext cx="9144000" cy="286775"/>
          </a:xfrm>
          <a:prstGeom prst="rect">
            <a:avLst/>
          </a:prstGeom>
          <a:noFill/>
          <a:ln>
            <a:noFill/>
          </a:ln>
        </p:spPr>
      </p:pic>
      <p:sp>
        <p:nvSpPr>
          <p:cNvPr id="4" name="Rectangle 3"/>
          <p:cNvSpPr/>
          <p:nvPr/>
        </p:nvSpPr>
        <p:spPr>
          <a:xfrm>
            <a:off x="668196" y="3664936"/>
            <a:ext cx="1945552" cy="6985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Mobile device =  ///</a:t>
            </a:r>
            <a:endParaRPr lang="en-US" dirty="0"/>
          </a:p>
        </p:txBody>
      </p:sp>
      <p:sp>
        <p:nvSpPr>
          <p:cNvPr id="12" name="Rectangle 11"/>
          <p:cNvSpPr/>
          <p:nvPr/>
        </p:nvSpPr>
        <p:spPr>
          <a:xfrm>
            <a:off x="3585465" y="3112437"/>
            <a:ext cx="1945552" cy="6985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Antenna = ///</a:t>
            </a:r>
            <a:endParaRPr lang="en-US" dirty="0"/>
          </a:p>
        </p:txBody>
      </p:sp>
      <p:sp>
        <p:nvSpPr>
          <p:cNvPr id="13" name="Rectangle 12"/>
          <p:cNvSpPr/>
          <p:nvPr/>
        </p:nvSpPr>
        <p:spPr>
          <a:xfrm>
            <a:off x="3566688" y="4286521"/>
            <a:ext cx="1945552" cy="6985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Wi-Fi = ///</a:t>
            </a:r>
            <a:endParaRPr lang="en-US" dirty="0"/>
          </a:p>
        </p:txBody>
      </p:sp>
      <p:sp>
        <p:nvSpPr>
          <p:cNvPr id="14" name="Rectangle 13"/>
          <p:cNvSpPr/>
          <p:nvPr/>
        </p:nvSpPr>
        <p:spPr>
          <a:xfrm>
            <a:off x="6596643" y="4758725"/>
            <a:ext cx="1945552" cy="6985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t>SP3 = 9.84 </a:t>
            </a:r>
            <a:endParaRPr lang="en-US" dirty="0"/>
          </a:p>
        </p:txBody>
      </p:sp>
      <p:sp>
        <p:nvSpPr>
          <p:cNvPr id="15" name="Rectangle 14"/>
          <p:cNvSpPr/>
          <p:nvPr/>
        </p:nvSpPr>
        <p:spPr>
          <a:xfrm>
            <a:off x="6596643" y="2480819"/>
            <a:ext cx="1945552" cy="6985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t>SP1 = 9.84 </a:t>
            </a:r>
            <a:endParaRPr lang="en-US" dirty="0"/>
          </a:p>
        </p:txBody>
      </p:sp>
      <p:sp>
        <p:nvSpPr>
          <p:cNvPr id="16" name="Rectangle 15"/>
          <p:cNvSpPr/>
          <p:nvPr/>
        </p:nvSpPr>
        <p:spPr>
          <a:xfrm>
            <a:off x="6596643" y="3629518"/>
            <a:ext cx="1945552" cy="6985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t>SP2 =  9.84 </a:t>
            </a:r>
            <a:endParaRPr lang="en-US" dirty="0"/>
          </a:p>
        </p:txBody>
      </p:sp>
      <p:cxnSp>
        <p:nvCxnSpPr>
          <p:cNvPr id="6" name="Straight Connector 5"/>
          <p:cNvCxnSpPr/>
          <p:nvPr/>
        </p:nvCxnSpPr>
        <p:spPr>
          <a:xfrm>
            <a:off x="3070948" y="3539524"/>
            <a:ext cx="0" cy="10140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139442" y="2830069"/>
            <a:ext cx="8163" cy="2277906"/>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4" idx="3"/>
          </p:cNvCxnSpPr>
          <p:nvPr/>
        </p:nvCxnSpPr>
        <p:spPr>
          <a:xfrm flipV="1">
            <a:off x="2613748" y="4013200"/>
            <a:ext cx="457200" cy="9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endCxn id="12" idx="1"/>
          </p:cNvCxnSpPr>
          <p:nvPr/>
        </p:nvCxnSpPr>
        <p:spPr>
          <a:xfrm flipV="1">
            <a:off x="3070948" y="3461687"/>
            <a:ext cx="514517" cy="77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13" idx="1"/>
          </p:cNvCxnSpPr>
          <p:nvPr/>
        </p:nvCxnSpPr>
        <p:spPr>
          <a:xfrm>
            <a:off x="3070947" y="4553578"/>
            <a:ext cx="495741" cy="8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2" idx="3"/>
          </p:cNvCxnSpPr>
          <p:nvPr/>
        </p:nvCxnSpPr>
        <p:spPr>
          <a:xfrm>
            <a:off x="5531017" y="3461687"/>
            <a:ext cx="6084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512240" y="4661171"/>
            <a:ext cx="6084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15" idx="1"/>
          </p:cNvCxnSpPr>
          <p:nvPr/>
        </p:nvCxnSpPr>
        <p:spPr>
          <a:xfrm>
            <a:off x="6139443" y="2830069"/>
            <a:ext cx="457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120666" y="4013200"/>
            <a:ext cx="457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139443" y="5107975"/>
            <a:ext cx="457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7679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75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750"/>
                                        <p:tgtEl>
                                          <p:spTgt spid="3">
                                            <p:txEl>
                                              <p:pRg st="0" end="0"/>
                                            </p:txEl>
                                          </p:spTgt>
                                        </p:tgtEl>
                                      </p:cBhvr>
                                    </p:animEffect>
                                  </p:childTnLst>
                                </p:cTn>
                              </p:par>
                            </p:childTnLst>
                          </p:cTn>
                        </p:par>
                        <p:par>
                          <p:cTn id="9" fill="hold">
                            <p:stCondLst>
                              <p:cond delay="750"/>
                            </p:stCondLst>
                            <p:childTnLst>
                              <p:par>
                                <p:cTn id="10" presetID="2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down)">
                                      <p:cBhvr>
                                        <p:cTn id="18" dur="500"/>
                                        <p:tgtEl>
                                          <p:spTgt spid="13"/>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500"/>
                                        <p:tgtEl>
                                          <p:spTgt spid="1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down)">
                                      <p:cBhvr>
                                        <p:cTn id="24" dur="500"/>
                                        <p:tgtEl>
                                          <p:spTgt spid="15"/>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par>
                                <p:cTn id="28" presetID="22" presetClass="entr" presetSubtype="4"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down)">
                                      <p:cBhvr>
                                        <p:cTn id="30" dur="500"/>
                                        <p:tgtEl>
                                          <p:spTgt spid="6"/>
                                        </p:tgtEl>
                                      </p:cBhvr>
                                    </p:animEffect>
                                  </p:childTnLst>
                                </p:cTn>
                              </p:par>
                              <p:par>
                                <p:cTn id="31" presetID="22" presetClass="entr" presetSubtype="4"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down)">
                                      <p:cBhvr>
                                        <p:cTn id="33" dur="500"/>
                                        <p:tgtEl>
                                          <p:spTgt spid="19"/>
                                        </p:tgtEl>
                                      </p:cBhvr>
                                    </p:animEffect>
                                  </p:childTnLst>
                                </p:cTn>
                              </p:par>
                              <p:par>
                                <p:cTn id="34" presetID="22" presetClass="entr" presetSubtype="4"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down)">
                                      <p:cBhvr>
                                        <p:cTn id="36" dur="500"/>
                                        <p:tgtEl>
                                          <p:spTgt spid="9"/>
                                        </p:tgtEl>
                                      </p:cBhvr>
                                    </p:animEffect>
                                  </p:childTnLst>
                                </p:cTn>
                              </p:par>
                              <p:par>
                                <p:cTn id="37" presetID="22" presetClass="entr" presetSubtype="4"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down)">
                                      <p:cBhvr>
                                        <p:cTn id="39" dur="500"/>
                                        <p:tgtEl>
                                          <p:spTgt spid="23"/>
                                        </p:tgtEl>
                                      </p:cBhvr>
                                    </p:animEffect>
                                  </p:childTnLst>
                                </p:cTn>
                              </p:par>
                              <p:par>
                                <p:cTn id="40" presetID="22" presetClass="entr" presetSubtype="4" fill="hold"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down)">
                                      <p:cBhvr>
                                        <p:cTn id="42" dur="500"/>
                                        <p:tgtEl>
                                          <p:spTgt spid="25"/>
                                        </p:tgtEl>
                                      </p:cBhvr>
                                    </p:animEffect>
                                  </p:childTnLst>
                                </p:cTn>
                              </p:par>
                              <p:par>
                                <p:cTn id="43" presetID="22" presetClass="entr" presetSubtype="4"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wipe(down)">
                                      <p:cBhvr>
                                        <p:cTn id="45" dur="500"/>
                                        <p:tgtEl>
                                          <p:spTgt spid="26"/>
                                        </p:tgtEl>
                                      </p:cBhvr>
                                    </p:animEffect>
                                  </p:childTnLst>
                                </p:cTn>
                              </p:par>
                              <p:par>
                                <p:cTn id="46" presetID="22" presetClass="entr" presetSubtype="4" fill="hold"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wipe(down)">
                                      <p:cBhvr>
                                        <p:cTn id="48" dur="500"/>
                                        <p:tgtEl>
                                          <p:spTgt spid="31"/>
                                        </p:tgtEl>
                                      </p:cBhvr>
                                    </p:animEffect>
                                  </p:childTnLst>
                                </p:cTn>
                              </p:par>
                              <p:par>
                                <p:cTn id="49" presetID="22" presetClass="entr" presetSubtype="4"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wipe(down)">
                                      <p:cBhvr>
                                        <p:cTn id="51" dur="500"/>
                                        <p:tgtEl>
                                          <p:spTgt spid="32"/>
                                        </p:tgtEl>
                                      </p:cBhvr>
                                    </p:animEffect>
                                  </p:childTnLst>
                                </p:cTn>
                              </p:par>
                              <p:par>
                                <p:cTn id="52" presetID="22" presetClass="entr" presetSubtype="4" fill="hold"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wipe(down)">
                                      <p:cBhvr>
                                        <p:cTn id="54" dur="500"/>
                                        <p:tgtEl>
                                          <p:spTgt spid="37"/>
                                        </p:tgtEl>
                                      </p:cBhvr>
                                    </p:animEffect>
                                  </p:childTnLst>
                                </p:cTn>
                              </p:par>
                              <p:par>
                                <p:cTn id="55" presetID="22" presetClass="entr" presetSubtype="4"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wipe(down)">
                                      <p:cBhvr>
                                        <p:cTn id="5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animBg="1"/>
      <p:bldP spid="14" grpId="0" animBg="1"/>
      <p:bldP spid="15" grpId="0" animBg="1"/>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837450" y="131950"/>
            <a:ext cx="8136900" cy="498599"/>
          </a:xfrm>
          <a:prstGeom prst="rect">
            <a:avLst/>
          </a:prstGeom>
        </p:spPr>
        <p:txBody>
          <a:bodyPr lIns="91425" tIns="91425" rIns="91425" bIns="91425" anchor="b" anchorCtr="0">
            <a:noAutofit/>
          </a:bodyPr>
          <a:lstStyle/>
          <a:p>
            <a:pPr lvl="0" rtl="0">
              <a:spcBef>
                <a:spcPts val="0"/>
              </a:spcBef>
              <a:buNone/>
            </a:pPr>
            <a:r>
              <a:rPr lang="en-AU" sz="2400" dirty="0" smtClean="0">
                <a:solidFill>
                  <a:srgbClr val="003366"/>
                </a:solidFill>
              </a:rPr>
              <a:t>Uncertainty in Model based Software Engineering</a:t>
            </a:r>
            <a:endParaRPr lang="en-AU" sz="2400" dirty="0">
              <a:solidFill>
                <a:srgbClr val="003366"/>
              </a:solidFill>
            </a:endParaRPr>
          </a:p>
        </p:txBody>
      </p:sp>
      <p:pic>
        <p:nvPicPr>
          <p:cNvPr id="57" name="Shape 57"/>
          <p:cNvPicPr preferRelativeResize="0"/>
          <p:nvPr/>
        </p:nvPicPr>
        <p:blipFill>
          <a:blip r:embed="rId3">
            <a:alphaModFix/>
          </a:blip>
          <a:stretch>
            <a:fillRect/>
          </a:stretch>
        </p:blipFill>
        <p:spPr>
          <a:xfrm>
            <a:off x="82450" y="65950"/>
            <a:ext cx="464900" cy="498650"/>
          </a:xfrm>
          <a:prstGeom prst="rect">
            <a:avLst/>
          </a:prstGeom>
          <a:noFill/>
          <a:ln>
            <a:noFill/>
          </a:ln>
        </p:spPr>
      </p:pic>
      <p:pic>
        <p:nvPicPr>
          <p:cNvPr id="58" name="Shape 58"/>
          <p:cNvPicPr preferRelativeResize="0"/>
          <p:nvPr/>
        </p:nvPicPr>
        <p:blipFill>
          <a:blip r:embed="rId4">
            <a:alphaModFix/>
          </a:blip>
          <a:stretch>
            <a:fillRect/>
          </a:stretch>
        </p:blipFill>
        <p:spPr>
          <a:xfrm>
            <a:off x="0" y="630539"/>
            <a:ext cx="9143998" cy="97471"/>
          </a:xfrm>
          <a:prstGeom prst="rect">
            <a:avLst/>
          </a:prstGeom>
          <a:noFill/>
          <a:ln>
            <a:noFill/>
          </a:ln>
        </p:spPr>
      </p:pic>
      <p:cxnSp>
        <p:nvCxnSpPr>
          <p:cNvPr id="59" name="Shape 59"/>
          <p:cNvCxnSpPr/>
          <p:nvPr/>
        </p:nvCxnSpPr>
        <p:spPr>
          <a:xfrm rot="10800000">
            <a:off x="691550" y="125"/>
            <a:ext cx="0" cy="630299"/>
          </a:xfrm>
          <a:prstGeom prst="straightConnector1">
            <a:avLst/>
          </a:prstGeom>
          <a:noFill/>
          <a:ln w="9525" cap="flat" cmpd="sng">
            <a:solidFill>
              <a:srgbClr val="003366"/>
            </a:solidFill>
            <a:prstDash val="solid"/>
            <a:round/>
            <a:headEnd type="none" w="lg" len="lg"/>
            <a:tailEnd type="none" w="lg" len="lg"/>
          </a:ln>
        </p:spPr>
      </p:cxnSp>
      <p:sp>
        <p:nvSpPr>
          <p:cNvPr id="60" name="Shape 60"/>
          <p:cNvSpPr txBox="1"/>
          <p:nvPr/>
        </p:nvSpPr>
        <p:spPr>
          <a:xfrm>
            <a:off x="6783700" y="6531000"/>
            <a:ext cx="2599200" cy="363899"/>
          </a:xfrm>
          <a:prstGeom prst="rect">
            <a:avLst/>
          </a:prstGeom>
          <a:noFill/>
          <a:ln>
            <a:noFill/>
          </a:ln>
        </p:spPr>
        <p:txBody>
          <a:bodyPr lIns="91425" tIns="91425" rIns="91425" bIns="91425" anchor="t" anchorCtr="0">
            <a:noAutofit/>
          </a:bodyPr>
          <a:lstStyle/>
          <a:p>
            <a:pPr lvl="0" rtl="0">
              <a:spcBef>
                <a:spcPts val="0"/>
              </a:spcBef>
              <a:buNone/>
            </a:pPr>
            <a:r>
              <a:rPr lang="it" sz="1200" b="1">
                <a:solidFill>
                  <a:srgbClr val="FFFFFF"/>
                </a:solidFill>
              </a:rPr>
              <a:t>POLITECNICO DI MILANO</a:t>
            </a:r>
          </a:p>
        </p:txBody>
      </p:sp>
      <p:pic>
        <p:nvPicPr>
          <p:cNvPr id="61" name="Shape 61"/>
          <p:cNvPicPr preferRelativeResize="0"/>
          <p:nvPr/>
        </p:nvPicPr>
        <p:blipFill>
          <a:blip r:embed="rId5">
            <a:alphaModFix/>
          </a:blip>
          <a:stretch>
            <a:fillRect/>
          </a:stretch>
        </p:blipFill>
        <p:spPr>
          <a:xfrm>
            <a:off x="0" y="6571225"/>
            <a:ext cx="9144000" cy="286775"/>
          </a:xfrm>
          <a:prstGeom prst="rect">
            <a:avLst/>
          </a:prstGeom>
          <a:noFill/>
          <a:ln>
            <a:noFill/>
          </a:ln>
        </p:spPr>
      </p:pic>
      <p:sp>
        <p:nvSpPr>
          <p:cNvPr id="62" name="Shape 62"/>
          <p:cNvSpPr txBox="1">
            <a:spLocks noGrp="1"/>
          </p:cNvSpPr>
          <p:nvPr>
            <p:ph type="ctrTitle" idx="4294967295"/>
          </p:nvPr>
        </p:nvSpPr>
        <p:spPr>
          <a:xfrm>
            <a:off x="-342900" y="6531000"/>
            <a:ext cx="5473699" cy="424200"/>
          </a:xfrm>
          <a:prstGeom prst="rect">
            <a:avLst/>
          </a:prstGeom>
        </p:spPr>
        <p:txBody>
          <a:bodyPr lIns="91425" tIns="91425" rIns="91425" bIns="91425" anchor="ctr" anchorCtr="0">
            <a:noAutofit/>
          </a:bodyPr>
          <a:lstStyle/>
          <a:p>
            <a:pPr indent="457200">
              <a:lnSpc>
                <a:spcPct val="115000"/>
              </a:lnSpc>
            </a:pPr>
            <a:r>
              <a:rPr lang="en-AU" sz="800" dirty="0">
                <a:solidFill>
                  <a:srgbClr val="003366"/>
                </a:solidFill>
              </a:rPr>
              <a:t>Dealing with Uncertainties in Availability Models using Fuzzy Logic and Neural Networks </a:t>
            </a:r>
            <a:endParaRPr sz="800" dirty="0">
              <a:solidFill>
                <a:srgbClr val="003366"/>
              </a:solidFill>
            </a:endParaRPr>
          </a:p>
        </p:txBody>
      </p:sp>
      <p:sp>
        <p:nvSpPr>
          <p:cNvPr id="2" name="TextBox 1"/>
          <p:cNvSpPr txBox="1"/>
          <p:nvPr/>
        </p:nvSpPr>
        <p:spPr>
          <a:xfrm>
            <a:off x="325089" y="22226"/>
            <a:ext cx="8493819" cy="2246769"/>
          </a:xfrm>
          <a:prstGeom prst="rect">
            <a:avLst/>
          </a:prstGeom>
          <a:noFill/>
        </p:spPr>
        <p:txBody>
          <a:bodyPr wrap="square" rtlCol="0">
            <a:spAutoFit/>
          </a:bodyPr>
          <a:lstStyle/>
          <a:p>
            <a:endParaRPr lang="en-US" sz="2800" dirty="0" smtClean="0"/>
          </a:p>
          <a:p>
            <a:pPr algn="ctr"/>
            <a:endParaRPr lang="en-US" sz="2800" dirty="0" smtClean="0"/>
          </a:p>
          <a:p>
            <a:pPr algn="just"/>
            <a:r>
              <a:rPr lang="en-US" sz="2800" dirty="0" smtClean="0"/>
              <a:t>Our </a:t>
            </a:r>
            <a:r>
              <a:rPr lang="en-US" sz="2800" b="1" dirty="0" smtClean="0"/>
              <a:t>goal</a:t>
            </a:r>
            <a:r>
              <a:rPr lang="en-US" sz="2800" dirty="0" smtClean="0"/>
              <a:t> is to investigate </a:t>
            </a:r>
            <a:r>
              <a:rPr lang="en-US" sz="2800" dirty="0" smtClean="0"/>
              <a:t>the impact of </a:t>
            </a:r>
            <a:r>
              <a:rPr lang="en-US" sz="2800" b="1" dirty="0" smtClean="0"/>
              <a:t>uncertainty</a:t>
            </a:r>
            <a:r>
              <a:rPr lang="en-US" sz="2800" dirty="0" smtClean="0"/>
              <a:t> </a:t>
            </a:r>
            <a:r>
              <a:rPr lang="en-US" sz="2800" dirty="0" smtClean="0"/>
              <a:t>regarding </a:t>
            </a:r>
            <a:r>
              <a:rPr lang="en-US" sz="2800" dirty="0" smtClean="0"/>
              <a:t>the </a:t>
            </a:r>
            <a:r>
              <a:rPr lang="en-US" sz="2800" b="1" dirty="0" smtClean="0"/>
              <a:t>system</a:t>
            </a:r>
            <a:r>
              <a:rPr lang="en-US" sz="2800" dirty="0" smtClean="0"/>
              <a:t> </a:t>
            </a:r>
            <a:r>
              <a:rPr lang="en-US" sz="2800" b="1" dirty="0" smtClean="0"/>
              <a:t>availability</a:t>
            </a:r>
            <a:r>
              <a:rPr lang="en-US" sz="2800" dirty="0"/>
              <a:t> </a:t>
            </a:r>
            <a:r>
              <a:rPr lang="en-US" sz="2800" dirty="0" smtClean="0"/>
              <a:t>considering a </a:t>
            </a:r>
            <a:r>
              <a:rPr lang="en-US" sz="2800" b="1" dirty="0" smtClean="0"/>
              <a:t>model-based approach</a:t>
            </a:r>
            <a:r>
              <a:rPr lang="en-US" sz="2800" dirty="0" smtClean="0"/>
              <a:t>.</a:t>
            </a:r>
            <a:endParaRPr lang="en-US" sz="2800" dirty="0"/>
          </a:p>
        </p:txBody>
      </p:sp>
      <p:pic>
        <p:nvPicPr>
          <p:cNvPr id="5" name="Picture 4"/>
          <p:cNvPicPr>
            <a:picLocks noChangeAspect="1"/>
          </p:cNvPicPr>
          <p:nvPr/>
        </p:nvPicPr>
        <p:blipFill rotWithShape="1">
          <a:blip r:embed="rId6">
            <a:extLst>
              <a:ext uri="{28A0092B-C50C-407E-A947-70E740481C1C}">
                <a14:useLocalDpi xmlns:a14="http://schemas.microsoft.com/office/drawing/2010/main" val="0"/>
              </a:ext>
            </a:extLst>
          </a:blip>
          <a:srcRect l="61187" t="3555" r="1222" b="1564"/>
          <a:stretch/>
        </p:blipFill>
        <p:spPr>
          <a:xfrm>
            <a:off x="6225988" y="3308195"/>
            <a:ext cx="2380130" cy="3110294"/>
          </a:xfrm>
          <a:prstGeom prst="rect">
            <a:avLst/>
          </a:prstGeom>
          <a:ln>
            <a:noFill/>
          </a:ln>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1337" y="2708152"/>
            <a:ext cx="3239267" cy="2824640"/>
          </a:xfrm>
          <a:prstGeom prst="rect">
            <a:avLst/>
          </a:prstGeom>
        </p:spPr>
      </p:pic>
      <p:sp>
        <p:nvSpPr>
          <p:cNvPr id="6" name="Rectangle 5"/>
          <p:cNvSpPr/>
          <p:nvPr/>
        </p:nvSpPr>
        <p:spPr>
          <a:xfrm>
            <a:off x="5096334" y="3005149"/>
            <a:ext cx="1619354" cy="1569660"/>
          </a:xfrm>
          <a:prstGeom prst="rect">
            <a:avLst/>
          </a:prstGeom>
          <a:noFill/>
        </p:spPr>
        <p:txBody>
          <a:bodyPr wrap="none" lIns="91440" tIns="45720" rIns="91440" bIns="45720">
            <a:spAutoFit/>
          </a:bodyPr>
          <a:lstStyle/>
          <a:p>
            <a:pPr algn="ctr"/>
            <a:r>
              <a:rPr lang="en-AU" sz="3200" dirty="0" smtClean="0">
                <a:ln w="0"/>
                <a:solidFill>
                  <a:schemeClr val="tx1"/>
                </a:solidFill>
                <a:effectLst>
                  <a:outerShdw blurRad="38100" dist="19050" dir="2700000" algn="tl" rotWithShape="0">
                    <a:schemeClr val="dk1">
                      <a:alpha val="40000"/>
                    </a:schemeClr>
                  </a:outerShdw>
                </a:effectLst>
              </a:rPr>
              <a:t>Is it the</a:t>
            </a:r>
          </a:p>
          <a:p>
            <a:pPr algn="ctr"/>
            <a:r>
              <a:rPr lang="en-AU" sz="3200" b="1" dirty="0" smtClean="0">
                <a:ln w="0"/>
                <a:solidFill>
                  <a:schemeClr val="tx1"/>
                </a:solidFill>
                <a:effectLst>
                  <a:outerShdw blurRad="38100" dist="19050" dir="2700000" algn="tl" rotWithShape="0">
                    <a:schemeClr val="dk1">
                      <a:alpha val="40000"/>
                    </a:schemeClr>
                  </a:outerShdw>
                </a:effectLst>
              </a:rPr>
              <a:t>correct</a:t>
            </a:r>
          </a:p>
          <a:p>
            <a:pPr algn="ctr"/>
            <a:r>
              <a:rPr lang="en-AU" sz="3200" b="1" dirty="0" smtClean="0">
                <a:ln w="0"/>
                <a:solidFill>
                  <a:schemeClr val="tx1"/>
                </a:solidFill>
                <a:effectLst>
                  <a:outerShdw blurRad="38100" dist="19050" dir="2700000" algn="tl" rotWithShape="0">
                    <a:schemeClr val="dk1">
                      <a:alpha val="40000"/>
                    </a:schemeClr>
                  </a:outerShdw>
                </a:effectLst>
              </a:rPr>
              <a:t>model</a:t>
            </a:r>
            <a:r>
              <a:rPr lang="it-IT" sz="3200" dirty="0" smtClean="0">
                <a:ln w="0"/>
                <a:solidFill>
                  <a:schemeClr val="tx1"/>
                </a:solidFill>
                <a:effectLst>
                  <a:outerShdw blurRad="38100" dist="19050" dir="2700000" algn="tl" rotWithShape="0">
                    <a:schemeClr val="dk1">
                      <a:alpha val="40000"/>
                    </a:schemeClr>
                  </a:outerShdw>
                </a:effectLst>
              </a:rPr>
              <a:t>?</a:t>
            </a:r>
            <a:endParaRPr lang="it-IT" sz="3200" dirty="0">
              <a:ln w="0"/>
              <a:solidFill>
                <a:schemeClr val="tx1"/>
              </a:solidFill>
              <a:effectLst>
                <a:outerShdw blurRad="38100" dist="19050" dir="2700000" algn="tl" rotWithShape="0">
                  <a:schemeClr val="dk1">
                    <a:alpha val="40000"/>
                  </a:schemeClr>
                </a:outerShdw>
              </a:effectLst>
            </a:endParaRPr>
          </a:p>
        </p:txBody>
      </p:sp>
      <p:sp>
        <p:nvSpPr>
          <p:cNvPr id="7" name="Rectangle 6"/>
          <p:cNvSpPr/>
          <p:nvPr/>
        </p:nvSpPr>
        <p:spPr>
          <a:xfrm>
            <a:off x="2561720" y="4097463"/>
            <a:ext cx="971550" cy="923330"/>
          </a:xfrm>
          <a:prstGeom prst="rect">
            <a:avLst/>
          </a:prstGeom>
          <a:noFill/>
          <a:ln>
            <a:noFill/>
          </a:ln>
        </p:spPr>
        <p:txBody>
          <a:bodyPr wrap="square" lIns="91440" tIns="45720" rIns="91440" bIns="45720">
            <a:spAutoFit/>
          </a:bodyPr>
          <a:lstStyle/>
          <a:p>
            <a:pPr algn="ctr"/>
            <a:r>
              <a:rPr lang="it-IT" sz="5400" b="1" dirty="0" smtClean="0">
                <a:ln w="6600">
                  <a:solidFill>
                    <a:srgbClr val="C00000"/>
                  </a:solidFill>
                  <a:prstDash val="solid"/>
                </a:ln>
                <a:solidFill>
                  <a:srgbClr val="FF0000"/>
                </a:solidFill>
                <a:effectLst>
                  <a:outerShdw dist="38100" dir="2700000" algn="tl" rotWithShape="0">
                    <a:schemeClr val="accent2"/>
                  </a:outerShdw>
                </a:effectLst>
              </a:rPr>
              <a:t>?</a:t>
            </a:r>
            <a:endParaRPr lang="it-IT" sz="5400" b="1" cap="none" spc="0" dirty="0">
              <a:ln w="6600">
                <a:solidFill>
                  <a:srgbClr val="C00000"/>
                </a:solidFill>
                <a:prstDash val="solid"/>
              </a:ln>
              <a:solidFill>
                <a:srgbClr val="FF0000"/>
              </a:solidFill>
              <a:effectLst>
                <a:outerShdw dist="38100" dir="2700000" algn="tl" rotWithShape="0">
                  <a:schemeClr val="accent2"/>
                </a:outerShdw>
              </a:effectLst>
            </a:endParaRPr>
          </a:p>
        </p:txBody>
      </p:sp>
      <p:sp>
        <p:nvSpPr>
          <p:cNvPr id="15" name="Rectangle 14"/>
          <p:cNvSpPr/>
          <p:nvPr/>
        </p:nvSpPr>
        <p:spPr>
          <a:xfrm>
            <a:off x="2090019" y="3371550"/>
            <a:ext cx="607859" cy="923330"/>
          </a:xfrm>
          <a:prstGeom prst="rect">
            <a:avLst/>
          </a:prstGeom>
          <a:noFill/>
          <a:ln>
            <a:noFill/>
          </a:ln>
        </p:spPr>
        <p:txBody>
          <a:bodyPr wrap="none" lIns="91440" tIns="45720" rIns="91440" bIns="45720">
            <a:spAutoFit/>
          </a:bodyPr>
          <a:lstStyle/>
          <a:p>
            <a:pPr algn="ctr"/>
            <a:r>
              <a:rPr lang="it-IT" sz="5400" b="1" dirty="0" smtClean="0">
                <a:ln w="6600">
                  <a:solidFill>
                    <a:srgbClr val="C00000"/>
                  </a:solidFill>
                  <a:prstDash val="solid"/>
                </a:ln>
                <a:solidFill>
                  <a:srgbClr val="FF0000"/>
                </a:solidFill>
                <a:effectLst>
                  <a:outerShdw dist="38100" dir="2700000" algn="tl" rotWithShape="0">
                    <a:schemeClr val="accent2"/>
                  </a:outerShdw>
                </a:effectLst>
              </a:rPr>
              <a:t>?</a:t>
            </a:r>
            <a:endParaRPr lang="it-IT" sz="5400" b="1" cap="none" spc="0" dirty="0">
              <a:ln w="6600">
                <a:solidFill>
                  <a:srgbClr val="C00000"/>
                </a:solidFill>
                <a:prstDash val="solid"/>
              </a:ln>
              <a:solidFill>
                <a:srgbClr val="FF0000"/>
              </a:solidFill>
              <a:effectLst>
                <a:outerShdw dist="38100" dir="2700000" algn="tl" rotWithShape="0">
                  <a:schemeClr val="accent2"/>
                </a:outerShdw>
              </a:effectLst>
            </a:endParaRPr>
          </a:p>
        </p:txBody>
      </p:sp>
      <p:sp>
        <p:nvSpPr>
          <p:cNvPr id="16" name="Rectangle 15"/>
          <p:cNvSpPr/>
          <p:nvPr/>
        </p:nvSpPr>
        <p:spPr>
          <a:xfrm>
            <a:off x="487240" y="4031853"/>
            <a:ext cx="607859" cy="923330"/>
          </a:xfrm>
          <a:prstGeom prst="rect">
            <a:avLst/>
          </a:prstGeom>
          <a:noFill/>
          <a:ln>
            <a:noFill/>
          </a:ln>
        </p:spPr>
        <p:txBody>
          <a:bodyPr wrap="none" lIns="91440" tIns="45720" rIns="91440" bIns="45720">
            <a:spAutoFit/>
          </a:bodyPr>
          <a:lstStyle/>
          <a:p>
            <a:pPr algn="ctr"/>
            <a:r>
              <a:rPr lang="it-IT" sz="5400" b="1" dirty="0" smtClean="0">
                <a:ln w="6600">
                  <a:solidFill>
                    <a:srgbClr val="C00000"/>
                  </a:solidFill>
                  <a:prstDash val="solid"/>
                </a:ln>
                <a:solidFill>
                  <a:srgbClr val="FF0000"/>
                </a:solidFill>
                <a:effectLst>
                  <a:outerShdw dist="38100" dir="2700000" algn="tl" rotWithShape="0">
                    <a:schemeClr val="accent2"/>
                  </a:outerShdw>
                </a:effectLst>
              </a:rPr>
              <a:t>?</a:t>
            </a:r>
            <a:endParaRPr lang="it-IT" sz="5400" b="1" cap="none" spc="0" dirty="0">
              <a:ln w="6600">
                <a:solidFill>
                  <a:srgbClr val="C00000"/>
                </a:solidFill>
                <a:prstDash val="solid"/>
              </a:ln>
              <a:solidFill>
                <a:srgbClr val="FF0000"/>
              </a:solidFill>
              <a:effectLst>
                <a:outerShdw dist="38100" dir="2700000" algn="tl" rotWithShape="0">
                  <a:schemeClr val="accent2"/>
                </a:outerShdw>
              </a:effectLst>
            </a:endParaRPr>
          </a:p>
        </p:txBody>
      </p:sp>
      <mc:AlternateContent xmlns:mc="http://schemas.openxmlformats.org/markup-compatibility/2006" xmlns:a14="http://schemas.microsoft.com/office/drawing/2010/main">
        <mc:Choice Requires="a14">
          <p:sp>
            <p:nvSpPr>
              <p:cNvPr id="17" name="TextBox 16"/>
              <p:cNvSpPr txBox="1"/>
              <p:nvPr/>
            </p:nvSpPr>
            <p:spPr>
              <a:xfrm>
                <a:off x="547350" y="5633309"/>
                <a:ext cx="3596367" cy="633443"/>
              </a:xfrm>
              <a:prstGeom prst="rect">
                <a:avLst/>
              </a:prstGeom>
              <a:noFill/>
            </p:spPr>
            <p:txBody>
              <a:bodyPr wrap="square" rtlCol="0">
                <a:spAutoFit/>
              </a:bodyPr>
              <a:lstStyle/>
              <a:p>
                <a:r>
                  <a:rPr lang="en-US" sz="2400" b="1" dirty="0" smtClean="0"/>
                  <a:t>A</a:t>
                </a:r>
                <a:r>
                  <a:rPr lang="en-US" sz="2400" dirty="0" smtClean="0"/>
                  <a:t> = </a:t>
                </a:r>
                <a14:m>
                  <m:oMath xmlns:m="http://schemas.openxmlformats.org/officeDocument/2006/math">
                    <m:f>
                      <m:fPr>
                        <m:ctrlPr>
                          <a:rPr lang="mr-IN" sz="2400" i="1" smtClean="0">
                            <a:latin typeface="Cambria Math" charset="0"/>
                          </a:rPr>
                        </m:ctrlPr>
                      </m:fPr>
                      <m:num>
                        <m:r>
                          <a:rPr lang="it-IT" sz="2400" b="0" i="1" smtClean="0">
                            <a:latin typeface="Cambria Math" charset="0"/>
                          </a:rPr>
                          <m:t>𝑇𝑖𝑚𝑒</m:t>
                        </m:r>
                        <m:r>
                          <a:rPr lang="it-IT" sz="2400" b="0" i="1" smtClean="0">
                            <a:latin typeface="Cambria Math" charset="0"/>
                          </a:rPr>
                          <m:t> </m:t>
                        </m:r>
                        <m:r>
                          <a:rPr lang="it-IT" sz="2400" b="0" i="1" smtClean="0">
                            <a:latin typeface="Cambria Math" charset="0"/>
                          </a:rPr>
                          <m:t>𝑤h𝑒𝑟𝑒</m:t>
                        </m:r>
                        <m:r>
                          <a:rPr lang="it-IT" sz="2400" b="0" i="1" smtClean="0">
                            <a:latin typeface="Cambria Math" charset="0"/>
                          </a:rPr>
                          <m:t> (</m:t>
                        </m:r>
                        <m:r>
                          <a:rPr lang="it-IT" sz="2400" b="0" i="1" smtClean="0">
                            <a:latin typeface="Cambria Math" charset="0"/>
                          </a:rPr>
                          <m:t>𝑆𝑇𝐴𝑇𝑈𝑆</m:t>
                        </m:r>
                        <m:r>
                          <a:rPr lang="it-IT" sz="2400" b="0" i="1" smtClean="0">
                            <a:latin typeface="Cambria Math" charset="0"/>
                          </a:rPr>
                          <m:t>=</m:t>
                        </m:r>
                        <m:r>
                          <a:rPr lang="it-IT" sz="2400" b="0" i="1" smtClean="0">
                            <a:latin typeface="Cambria Math" charset="0"/>
                          </a:rPr>
                          <m:t>𝑂𝑁</m:t>
                        </m:r>
                        <m:r>
                          <a:rPr lang="it-IT" sz="2400" b="0" i="1" smtClean="0">
                            <a:latin typeface="Cambria Math" charset="0"/>
                          </a:rPr>
                          <m:t>)</m:t>
                        </m:r>
                      </m:num>
                      <m:den>
                        <m:r>
                          <a:rPr lang="it-IT" sz="2400" b="0" i="1" smtClean="0">
                            <a:latin typeface="Cambria Math" charset="0"/>
                          </a:rPr>
                          <m:t>𝑂𝑣𝑒𝑟𝑎𝑙𝑙</m:t>
                        </m:r>
                        <m:r>
                          <a:rPr lang="it-IT" sz="2400" b="0" i="1" smtClean="0">
                            <a:latin typeface="Cambria Math" charset="0"/>
                          </a:rPr>
                          <m:t> </m:t>
                        </m:r>
                        <m:r>
                          <a:rPr lang="it-IT" sz="2400" b="0" i="1" smtClean="0">
                            <a:latin typeface="Cambria Math" charset="0"/>
                          </a:rPr>
                          <m:t>𝑂𝑏𝑠𝑒𝑟𝑣𝑎𝑡𝑖𝑜𝑛</m:t>
                        </m:r>
                        <m:r>
                          <a:rPr lang="it-IT" sz="2400" b="0" i="1" smtClean="0">
                            <a:latin typeface="Cambria Math" charset="0"/>
                          </a:rPr>
                          <m:t> </m:t>
                        </m:r>
                        <m:r>
                          <a:rPr lang="it-IT" sz="2400" b="0" i="1" smtClean="0">
                            <a:latin typeface="Cambria Math" charset="0"/>
                          </a:rPr>
                          <m:t>𝑇𝑖𝑚𝑒</m:t>
                        </m:r>
                      </m:den>
                    </m:f>
                  </m:oMath>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547350" y="5633309"/>
                <a:ext cx="3596367" cy="633443"/>
              </a:xfrm>
              <a:prstGeom prst="rect">
                <a:avLst/>
              </a:prstGeom>
              <a:blipFill rotWithShape="0">
                <a:blip r:embed="rId8"/>
                <a:stretch>
                  <a:fillRect l="-2712" b="-7692"/>
                </a:stretch>
              </a:blipFill>
            </p:spPr>
            <p:txBody>
              <a:bodyPr/>
              <a:lstStyle/>
              <a:p>
                <a:r>
                  <a:rPr lang="en-US">
                    <a:noFill/>
                  </a:rPr>
                  <a:t> </a:t>
                </a:r>
              </a:p>
            </p:txBody>
          </p:sp>
        </mc:Fallback>
      </mc:AlternateContent>
      <p:sp>
        <p:nvSpPr>
          <p:cNvPr id="18" name="Rectangle 17"/>
          <p:cNvSpPr/>
          <p:nvPr/>
        </p:nvSpPr>
        <p:spPr>
          <a:xfrm>
            <a:off x="4074701" y="5473379"/>
            <a:ext cx="607859" cy="923330"/>
          </a:xfrm>
          <a:prstGeom prst="rect">
            <a:avLst/>
          </a:prstGeom>
          <a:noFill/>
          <a:ln>
            <a:noFill/>
          </a:ln>
        </p:spPr>
        <p:txBody>
          <a:bodyPr wrap="none" lIns="91440" tIns="45720" rIns="91440" bIns="45720">
            <a:spAutoFit/>
          </a:bodyPr>
          <a:lstStyle/>
          <a:p>
            <a:pPr algn="ctr"/>
            <a:r>
              <a:rPr lang="it-IT" sz="5400" b="1" dirty="0" smtClean="0">
                <a:ln w="6600">
                  <a:solidFill>
                    <a:srgbClr val="C00000"/>
                  </a:solidFill>
                  <a:prstDash val="solid"/>
                </a:ln>
                <a:solidFill>
                  <a:srgbClr val="FF0000"/>
                </a:solidFill>
                <a:effectLst>
                  <a:outerShdw dist="38100" dir="2700000" algn="tl" rotWithShape="0">
                    <a:schemeClr val="accent2"/>
                  </a:outerShdw>
                </a:effectLst>
              </a:rPr>
              <a:t>?</a:t>
            </a:r>
            <a:endParaRPr lang="it-IT" sz="5400" b="1" cap="none" spc="0" dirty="0">
              <a:ln w="6600">
                <a:solidFill>
                  <a:srgbClr val="C00000"/>
                </a:solidFill>
                <a:prstDash val="solid"/>
              </a:ln>
              <a:solidFill>
                <a:srgbClr val="FF0000"/>
              </a:solidFill>
              <a:effectLst>
                <a:outerShdw dist="38100" dir="2700000" algn="tl" rotWithShape="0">
                  <a:schemeClr val="accent2"/>
                </a:outerShdw>
              </a:effectLst>
            </a:endParaRPr>
          </a:p>
        </p:txBody>
      </p:sp>
    </p:spTree>
    <p:extLst>
      <p:ext uri="{BB962C8B-B14F-4D97-AF65-F5344CB8AC3E}">
        <p14:creationId xmlns:p14="http://schemas.microsoft.com/office/powerpoint/2010/main" val="136193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animEffect transition="in" filter="fade">
                                      <p:cBhvr>
                                        <p:cTn id="15" dur="500"/>
                                        <p:tgtEl>
                                          <p:spTgt spid="17">
                                            <p:txEl>
                                              <p:pRg st="0" end="0"/>
                                            </p:txEl>
                                          </p:spTgt>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par>
                          <p:cTn id="20" fill="hold">
                            <p:stCondLst>
                              <p:cond delay="2000"/>
                            </p:stCondLst>
                            <p:childTnLst>
                              <p:par>
                                <p:cTn id="21" presetID="56" presetClass="entr" presetSubtype="0" fill="hold" nodeType="afterEffect">
                                  <p:stCondLst>
                                    <p:cond delay="0"/>
                                  </p:stCondLst>
                                  <p:iterate type="lt">
                                    <p:tmPct val="10000"/>
                                  </p:iterate>
                                  <p:childTnLst>
                                    <p:set>
                                      <p:cBhvr>
                                        <p:cTn id="22" dur="1" fill="hold">
                                          <p:stCondLst>
                                            <p:cond delay="0"/>
                                          </p:stCondLst>
                                        </p:cTn>
                                        <p:tgtEl>
                                          <p:spTgt spid="6">
                                            <p:txEl>
                                              <p:pRg st="0" end="0"/>
                                            </p:txEl>
                                          </p:spTgt>
                                        </p:tgtEl>
                                        <p:attrNameLst>
                                          <p:attrName>style.visibility</p:attrName>
                                        </p:attrNameLst>
                                      </p:cBhvr>
                                      <p:to>
                                        <p:strVal val="visible"/>
                                      </p:to>
                                    </p:set>
                                    <p:anim by="(-#ppt_w*2)" calcmode="lin" valueType="num">
                                      <p:cBhvr rctx="PPT">
                                        <p:cTn id="23" dur="500" autoRev="1" fill="hold">
                                          <p:stCondLst>
                                            <p:cond delay="0"/>
                                          </p:stCondLst>
                                        </p:cTn>
                                        <p:tgtEl>
                                          <p:spTgt spid="6">
                                            <p:txEl>
                                              <p:pRg st="0" end="0"/>
                                            </p:txEl>
                                          </p:spTgt>
                                        </p:tgtEl>
                                        <p:attrNameLst>
                                          <p:attrName>ppt_w</p:attrName>
                                        </p:attrNameLst>
                                      </p:cBhvr>
                                    </p:anim>
                                    <p:anim by="(#ppt_w*0.50)" calcmode="lin" valueType="num">
                                      <p:cBhvr>
                                        <p:cTn id="24" dur="500" decel="50000" autoRev="1" fill="hold">
                                          <p:stCondLst>
                                            <p:cond delay="0"/>
                                          </p:stCondLst>
                                        </p:cTn>
                                        <p:tgtEl>
                                          <p:spTgt spid="6">
                                            <p:txEl>
                                              <p:pRg st="0" end="0"/>
                                            </p:txEl>
                                          </p:spTgt>
                                        </p:tgtEl>
                                        <p:attrNameLst>
                                          <p:attrName>ppt_x</p:attrName>
                                        </p:attrNameLst>
                                      </p:cBhvr>
                                    </p:anim>
                                    <p:anim from="(-#ppt_h/2)" to="(#ppt_y)" calcmode="lin" valueType="num">
                                      <p:cBhvr>
                                        <p:cTn id="25" dur="1000" fill="hold">
                                          <p:stCondLst>
                                            <p:cond delay="0"/>
                                          </p:stCondLst>
                                        </p:cTn>
                                        <p:tgtEl>
                                          <p:spTgt spid="6">
                                            <p:txEl>
                                              <p:pRg st="0" end="0"/>
                                            </p:txEl>
                                          </p:spTgt>
                                        </p:tgtEl>
                                        <p:attrNameLst>
                                          <p:attrName>ppt_y</p:attrName>
                                        </p:attrNameLst>
                                      </p:cBhvr>
                                    </p:anim>
                                    <p:animRot by="21600000">
                                      <p:cBhvr>
                                        <p:cTn id="26" dur="1000" fill="hold">
                                          <p:stCondLst>
                                            <p:cond delay="0"/>
                                          </p:stCondLst>
                                        </p:cTn>
                                        <p:tgtEl>
                                          <p:spTgt spid="6">
                                            <p:txEl>
                                              <p:pRg st="0" end="0"/>
                                            </p:txEl>
                                          </p:spTgt>
                                        </p:tgtEl>
                                        <p:attrNameLst>
                                          <p:attrName>r</p:attrName>
                                        </p:attrNameLst>
                                      </p:cBhvr>
                                    </p:animRot>
                                  </p:childTnLst>
                                </p:cTn>
                              </p:par>
                              <p:par>
                                <p:cTn id="27" presetID="56" presetClass="entr" presetSubtype="0" fill="hold" nodeType="withEffect">
                                  <p:stCondLst>
                                    <p:cond delay="0"/>
                                  </p:stCondLst>
                                  <p:iterate type="lt">
                                    <p:tmPct val="10000"/>
                                  </p:iterate>
                                  <p:childTnLst>
                                    <p:set>
                                      <p:cBhvr>
                                        <p:cTn id="28" dur="1" fill="hold">
                                          <p:stCondLst>
                                            <p:cond delay="0"/>
                                          </p:stCondLst>
                                        </p:cTn>
                                        <p:tgtEl>
                                          <p:spTgt spid="6">
                                            <p:txEl>
                                              <p:pRg st="1" end="1"/>
                                            </p:txEl>
                                          </p:spTgt>
                                        </p:tgtEl>
                                        <p:attrNameLst>
                                          <p:attrName>style.visibility</p:attrName>
                                        </p:attrNameLst>
                                      </p:cBhvr>
                                      <p:to>
                                        <p:strVal val="visible"/>
                                      </p:to>
                                    </p:set>
                                    <p:anim by="(-#ppt_w*2)" calcmode="lin" valueType="num">
                                      <p:cBhvr rctx="PPT">
                                        <p:cTn id="29" dur="500" autoRev="1" fill="hold">
                                          <p:stCondLst>
                                            <p:cond delay="0"/>
                                          </p:stCondLst>
                                        </p:cTn>
                                        <p:tgtEl>
                                          <p:spTgt spid="6">
                                            <p:txEl>
                                              <p:pRg st="1" end="1"/>
                                            </p:txEl>
                                          </p:spTgt>
                                        </p:tgtEl>
                                        <p:attrNameLst>
                                          <p:attrName>ppt_w</p:attrName>
                                        </p:attrNameLst>
                                      </p:cBhvr>
                                    </p:anim>
                                    <p:anim by="(#ppt_w*0.50)" calcmode="lin" valueType="num">
                                      <p:cBhvr>
                                        <p:cTn id="30" dur="500" decel="50000" autoRev="1" fill="hold">
                                          <p:stCondLst>
                                            <p:cond delay="0"/>
                                          </p:stCondLst>
                                        </p:cTn>
                                        <p:tgtEl>
                                          <p:spTgt spid="6">
                                            <p:txEl>
                                              <p:pRg st="1" end="1"/>
                                            </p:txEl>
                                          </p:spTgt>
                                        </p:tgtEl>
                                        <p:attrNameLst>
                                          <p:attrName>ppt_x</p:attrName>
                                        </p:attrNameLst>
                                      </p:cBhvr>
                                    </p:anim>
                                    <p:anim from="(-#ppt_h/2)" to="(#ppt_y)" calcmode="lin" valueType="num">
                                      <p:cBhvr>
                                        <p:cTn id="31" dur="1000" fill="hold">
                                          <p:stCondLst>
                                            <p:cond delay="0"/>
                                          </p:stCondLst>
                                        </p:cTn>
                                        <p:tgtEl>
                                          <p:spTgt spid="6">
                                            <p:txEl>
                                              <p:pRg st="1" end="1"/>
                                            </p:txEl>
                                          </p:spTgt>
                                        </p:tgtEl>
                                        <p:attrNameLst>
                                          <p:attrName>ppt_y</p:attrName>
                                        </p:attrNameLst>
                                      </p:cBhvr>
                                    </p:anim>
                                    <p:animRot by="21600000">
                                      <p:cBhvr>
                                        <p:cTn id="32" dur="1000" fill="hold">
                                          <p:stCondLst>
                                            <p:cond delay="0"/>
                                          </p:stCondLst>
                                        </p:cTn>
                                        <p:tgtEl>
                                          <p:spTgt spid="6">
                                            <p:txEl>
                                              <p:pRg st="1" end="1"/>
                                            </p:txEl>
                                          </p:spTgt>
                                        </p:tgtEl>
                                        <p:attrNameLst>
                                          <p:attrName>r</p:attrName>
                                        </p:attrNameLst>
                                      </p:cBhvr>
                                    </p:animRot>
                                  </p:childTnLst>
                                </p:cTn>
                              </p:par>
                              <p:par>
                                <p:cTn id="33" presetID="56" presetClass="entr" presetSubtype="0" fill="hold" nodeType="withEffect">
                                  <p:stCondLst>
                                    <p:cond delay="0"/>
                                  </p:stCondLst>
                                  <p:iterate type="lt">
                                    <p:tmPct val="10000"/>
                                  </p:iterate>
                                  <p:childTnLst>
                                    <p:set>
                                      <p:cBhvr>
                                        <p:cTn id="34" dur="1" fill="hold">
                                          <p:stCondLst>
                                            <p:cond delay="0"/>
                                          </p:stCondLst>
                                        </p:cTn>
                                        <p:tgtEl>
                                          <p:spTgt spid="6">
                                            <p:txEl>
                                              <p:pRg st="2" end="2"/>
                                            </p:txEl>
                                          </p:spTgt>
                                        </p:tgtEl>
                                        <p:attrNameLst>
                                          <p:attrName>style.visibility</p:attrName>
                                        </p:attrNameLst>
                                      </p:cBhvr>
                                      <p:to>
                                        <p:strVal val="visible"/>
                                      </p:to>
                                    </p:set>
                                    <p:anim by="(-#ppt_w*2)" calcmode="lin" valueType="num">
                                      <p:cBhvr rctx="PPT">
                                        <p:cTn id="35" dur="500" autoRev="1" fill="hold">
                                          <p:stCondLst>
                                            <p:cond delay="0"/>
                                          </p:stCondLst>
                                        </p:cTn>
                                        <p:tgtEl>
                                          <p:spTgt spid="6">
                                            <p:txEl>
                                              <p:pRg st="2" end="2"/>
                                            </p:txEl>
                                          </p:spTgt>
                                        </p:tgtEl>
                                        <p:attrNameLst>
                                          <p:attrName>ppt_w</p:attrName>
                                        </p:attrNameLst>
                                      </p:cBhvr>
                                    </p:anim>
                                    <p:anim by="(#ppt_w*0.50)" calcmode="lin" valueType="num">
                                      <p:cBhvr>
                                        <p:cTn id="36" dur="500" decel="50000" autoRev="1" fill="hold">
                                          <p:stCondLst>
                                            <p:cond delay="0"/>
                                          </p:stCondLst>
                                        </p:cTn>
                                        <p:tgtEl>
                                          <p:spTgt spid="6">
                                            <p:txEl>
                                              <p:pRg st="2" end="2"/>
                                            </p:txEl>
                                          </p:spTgt>
                                        </p:tgtEl>
                                        <p:attrNameLst>
                                          <p:attrName>ppt_x</p:attrName>
                                        </p:attrNameLst>
                                      </p:cBhvr>
                                    </p:anim>
                                    <p:anim from="(-#ppt_h/2)" to="(#ppt_y)" calcmode="lin" valueType="num">
                                      <p:cBhvr>
                                        <p:cTn id="37" dur="1000" fill="hold">
                                          <p:stCondLst>
                                            <p:cond delay="0"/>
                                          </p:stCondLst>
                                        </p:cTn>
                                        <p:tgtEl>
                                          <p:spTgt spid="6">
                                            <p:txEl>
                                              <p:pRg st="2" end="2"/>
                                            </p:txEl>
                                          </p:spTgt>
                                        </p:tgtEl>
                                        <p:attrNameLst>
                                          <p:attrName>ppt_y</p:attrName>
                                        </p:attrNameLst>
                                      </p:cBhvr>
                                    </p:anim>
                                    <p:animRot by="21600000">
                                      <p:cBhvr>
                                        <p:cTn id="38" dur="1000" fill="hold">
                                          <p:stCondLst>
                                            <p:cond delay="0"/>
                                          </p:stCondLst>
                                        </p:cTn>
                                        <p:tgtEl>
                                          <p:spTgt spid="6">
                                            <p:txEl>
                                              <p:pRg st="2" end="2"/>
                                            </p:txEl>
                                          </p:spTgt>
                                        </p:tgtEl>
                                        <p:attrNameLst>
                                          <p:attrName>r</p:attrName>
                                        </p:attrNameLst>
                                      </p:cBhvr>
                                    </p:animRot>
                                  </p:childTnLst>
                                </p:cTn>
                              </p:par>
                            </p:childTnLst>
                          </p:cTn>
                        </p:par>
                        <p:par>
                          <p:cTn id="39" fill="hold">
                            <p:stCondLst>
                              <p:cond delay="3600"/>
                            </p:stCondLst>
                            <p:childTnLst>
                              <p:par>
                                <p:cTn id="40" presetID="22" presetClass="entr" presetSubtype="4"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down)">
                                      <p:cBhvr>
                                        <p:cTn id="42" dur="500"/>
                                        <p:tgtEl>
                                          <p:spTgt spid="7"/>
                                        </p:tgtEl>
                                      </p:cBhvr>
                                    </p:animEffect>
                                  </p:childTnLst>
                                </p:cTn>
                              </p:par>
                            </p:childTnLst>
                          </p:cTn>
                        </p:par>
                        <p:par>
                          <p:cTn id="43" fill="hold">
                            <p:stCondLst>
                              <p:cond delay="4100"/>
                            </p:stCondLst>
                            <p:childTnLst>
                              <p:par>
                                <p:cTn id="44" presetID="22" presetClass="entr" presetSubtype="4" fill="hold" grpId="0"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down)">
                                      <p:cBhvr>
                                        <p:cTn id="46" dur="500"/>
                                        <p:tgtEl>
                                          <p:spTgt spid="16"/>
                                        </p:tgtEl>
                                      </p:cBhvr>
                                    </p:animEffect>
                                  </p:childTnLst>
                                </p:cTn>
                              </p:par>
                            </p:childTnLst>
                          </p:cTn>
                        </p:par>
                        <p:par>
                          <p:cTn id="47" fill="hold">
                            <p:stCondLst>
                              <p:cond delay="4600"/>
                            </p:stCondLst>
                            <p:childTnLst>
                              <p:par>
                                <p:cTn id="48" presetID="22" presetClass="entr" presetSubtype="4" fill="hold" nodeType="afterEffect">
                                  <p:stCondLst>
                                    <p:cond delay="0"/>
                                  </p:stCondLst>
                                  <p:childTnLst>
                                    <p:set>
                                      <p:cBhvr>
                                        <p:cTn id="49" dur="1" fill="hold">
                                          <p:stCondLst>
                                            <p:cond delay="0"/>
                                          </p:stCondLst>
                                        </p:cTn>
                                        <p:tgtEl>
                                          <p:spTgt spid="15">
                                            <p:txEl>
                                              <p:pRg st="0" end="0"/>
                                            </p:txEl>
                                          </p:spTgt>
                                        </p:tgtEl>
                                        <p:attrNameLst>
                                          <p:attrName>style.visibility</p:attrName>
                                        </p:attrNameLst>
                                      </p:cBhvr>
                                      <p:to>
                                        <p:strVal val="visible"/>
                                      </p:to>
                                    </p:set>
                                    <p:animEffect transition="in" filter="wipe(down)">
                                      <p:cBhvr>
                                        <p:cTn id="50" dur="500"/>
                                        <p:tgtEl>
                                          <p:spTgt spid="15">
                                            <p:txEl>
                                              <p:pRg st="0" end="0"/>
                                            </p:txEl>
                                          </p:spTgt>
                                        </p:tgtEl>
                                      </p:cBhvr>
                                    </p:animEffect>
                                  </p:childTnLst>
                                </p:cTn>
                              </p:par>
                            </p:childTnLst>
                          </p:cTn>
                        </p:par>
                        <p:par>
                          <p:cTn id="51" fill="hold">
                            <p:stCondLst>
                              <p:cond delay="5100"/>
                            </p:stCondLst>
                            <p:childTnLst>
                              <p:par>
                                <p:cTn id="52" presetID="22" presetClass="entr" presetSubtype="4" fill="hold" grpId="0" nodeType="after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down)">
                                      <p:cBhvr>
                                        <p:cTn id="5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837450" y="131950"/>
            <a:ext cx="8136900" cy="498599"/>
          </a:xfrm>
          <a:prstGeom prst="rect">
            <a:avLst/>
          </a:prstGeom>
        </p:spPr>
        <p:txBody>
          <a:bodyPr lIns="91425" tIns="91425" rIns="91425" bIns="91425" anchor="b" anchorCtr="0">
            <a:noAutofit/>
          </a:bodyPr>
          <a:lstStyle/>
          <a:p>
            <a:pPr lvl="0" rtl="0">
              <a:spcBef>
                <a:spcPts val="0"/>
              </a:spcBef>
              <a:buNone/>
            </a:pPr>
            <a:r>
              <a:rPr lang="it-IT" sz="3000" dirty="0" smtClean="0">
                <a:solidFill>
                  <a:srgbClr val="003366"/>
                </a:solidFill>
              </a:rPr>
              <a:t>MODEL CONTEXT AVAILABILITY</a:t>
            </a:r>
            <a:endParaRPr lang="en-AU" sz="3000" dirty="0">
              <a:solidFill>
                <a:srgbClr val="003366"/>
              </a:solidFill>
            </a:endParaRPr>
          </a:p>
        </p:txBody>
      </p:sp>
      <p:pic>
        <p:nvPicPr>
          <p:cNvPr id="57" name="Shape 57"/>
          <p:cNvPicPr preferRelativeResize="0"/>
          <p:nvPr/>
        </p:nvPicPr>
        <p:blipFill>
          <a:blip r:embed="rId3">
            <a:alphaModFix/>
          </a:blip>
          <a:stretch>
            <a:fillRect/>
          </a:stretch>
        </p:blipFill>
        <p:spPr>
          <a:xfrm>
            <a:off x="82450" y="65950"/>
            <a:ext cx="464900" cy="498650"/>
          </a:xfrm>
          <a:prstGeom prst="rect">
            <a:avLst/>
          </a:prstGeom>
          <a:noFill/>
          <a:ln>
            <a:noFill/>
          </a:ln>
        </p:spPr>
      </p:pic>
      <p:pic>
        <p:nvPicPr>
          <p:cNvPr id="58" name="Shape 58"/>
          <p:cNvPicPr preferRelativeResize="0"/>
          <p:nvPr/>
        </p:nvPicPr>
        <p:blipFill>
          <a:blip r:embed="rId4">
            <a:alphaModFix/>
          </a:blip>
          <a:stretch>
            <a:fillRect/>
          </a:stretch>
        </p:blipFill>
        <p:spPr>
          <a:xfrm>
            <a:off x="0" y="630539"/>
            <a:ext cx="9143998" cy="97471"/>
          </a:xfrm>
          <a:prstGeom prst="rect">
            <a:avLst/>
          </a:prstGeom>
          <a:noFill/>
          <a:ln>
            <a:noFill/>
          </a:ln>
        </p:spPr>
      </p:pic>
      <p:cxnSp>
        <p:nvCxnSpPr>
          <p:cNvPr id="59" name="Shape 59"/>
          <p:cNvCxnSpPr/>
          <p:nvPr/>
        </p:nvCxnSpPr>
        <p:spPr>
          <a:xfrm rot="10800000">
            <a:off x="691550" y="125"/>
            <a:ext cx="0" cy="630299"/>
          </a:xfrm>
          <a:prstGeom prst="straightConnector1">
            <a:avLst/>
          </a:prstGeom>
          <a:noFill/>
          <a:ln w="9525" cap="flat" cmpd="sng">
            <a:solidFill>
              <a:srgbClr val="003366"/>
            </a:solidFill>
            <a:prstDash val="solid"/>
            <a:round/>
            <a:headEnd type="none" w="lg" len="lg"/>
            <a:tailEnd type="none" w="lg" len="lg"/>
          </a:ln>
        </p:spPr>
      </p:cxnSp>
      <p:sp>
        <p:nvSpPr>
          <p:cNvPr id="60" name="Shape 60"/>
          <p:cNvSpPr txBox="1"/>
          <p:nvPr/>
        </p:nvSpPr>
        <p:spPr>
          <a:xfrm>
            <a:off x="6783700" y="6531000"/>
            <a:ext cx="2599200" cy="363899"/>
          </a:xfrm>
          <a:prstGeom prst="rect">
            <a:avLst/>
          </a:prstGeom>
          <a:noFill/>
          <a:ln>
            <a:noFill/>
          </a:ln>
        </p:spPr>
        <p:txBody>
          <a:bodyPr lIns="91425" tIns="91425" rIns="91425" bIns="91425" anchor="t" anchorCtr="0">
            <a:noAutofit/>
          </a:bodyPr>
          <a:lstStyle/>
          <a:p>
            <a:pPr lvl="0" rtl="0">
              <a:spcBef>
                <a:spcPts val="0"/>
              </a:spcBef>
              <a:buNone/>
            </a:pPr>
            <a:r>
              <a:rPr lang="it" sz="1200" b="1">
                <a:solidFill>
                  <a:srgbClr val="FFFFFF"/>
                </a:solidFill>
              </a:rPr>
              <a:t>POLITECNICO DI MILANO</a:t>
            </a:r>
          </a:p>
        </p:txBody>
      </p:sp>
      <p:pic>
        <p:nvPicPr>
          <p:cNvPr id="61" name="Shape 61"/>
          <p:cNvPicPr preferRelativeResize="0"/>
          <p:nvPr/>
        </p:nvPicPr>
        <p:blipFill>
          <a:blip r:embed="rId5">
            <a:alphaModFix/>
          </a:blip>
          <a:stretch>
            <a:fillRect/>
          </a:stretch>
        </p:blipFill>
        <p:spPr>
          <a:xfrm>
            <a:off x="0" y="6571225"/>
            <a:ext cx="9144000" cy="286775"/>
          </a:xfrm>
          <a:prstGeom prst="rect">
            <a:avLst/>
          </a:prstGeom>
          <a:noFill/>
          <a:ln>
            <a:noFill/>
          </a:ln>
        </p:spPr>
      </p:pic>
      <p:sp>
        <p:nvSpPr>
          <p:cNvPr id="62" name="Shape 62"/>
          <p:cNvSpPr txBox="1">
            <a:spLocks noGrp="1"/>
          </p:cNvSpPr>
          <p:nvPr>
            <p:ph type="ctrTitle" idx="4294967295"/>
          </p:nvPr>
        </p:nvSpPr>
        <p:spPr>
          <a:xfrm>
            <a:off x="-342900" y="6531000"/>
            <a:ext cx="5473699" cy="424200"/>
          </a:xfrm>
          <a:prstGeom prst="rect">
            <a:avLst/>
          </a:prstGeom>
        </p:spPr>
        <p:txBody>
          <a:bodyPr lIns="91425" tIns="91425" rIns="91425" bIns="91425" anchor="ctr" anchorCtr="0">
            <a:noAutofit/>
          </a:bodyPr>
          <a:lstStyle/>
          <a:p>
            <a:pPr indent="457200">
              <a:lnSpc>
                <a:spcPct val="115000"/>
              </a:lnSpc>
            </a:pPr>
            <a:r>
              <a:rPr lang="en-AU" sz="800" dirty="0">
                <a:solidFill>
                  <a:srgbClr val="003366"/>
                </a:solidFill>
              </a:rPr>
              <a:t>Dealing with Uncertainties in Availability Models using Fuzzy Logic and Neural Networks </a:t>
            </a:r>
            <a:endParaRPr sz="800" dirty="0">
              <a:solidFill>
                <a:srgbClr val="003366"/>
              </a:solidFill>
            </a:endParaRPr>
          </a:p>
        </p:txBody>
      </p:sp>
      <p:sp>
        <p:nvSpPr>
          <p:cNvPr id="2" name="TextBox 1"/>
          <p:cNvSpPr txBox="1"/>
          <p:nvPr/>
        </p:nvSpPr>
        <p:spPr>
          <a:xfrm>
            <a:off x="-139701" y="928172"/>
            <a:ext cx="9423400" cy="5929828"/>
          </a:xfrm>
          <a:prstGeom prst="rect">
            <a:avLst/>
          </a:prstGeom>
          <a:noFill/>
        </p:spPr>
        <p:txBody>
          <a:bodyPr wrap="square" rtlCol="0">
            <a:spAutoFit/>
          </a:bodyPr>
          <a:lstStyle/>
          <a:p>
            <a:pPr algn="ctr"/>
            <a:r>
              <a:rPr lang="en-US" sz="3200" dirty="0" smtClean="0"/>
              <a:t>Now in order to compute the </a:t>
            </a:r>
          </a:p>
          <a:p>
            <a:pPr algn="ctr"/>
            <a:r>
              <a:rPr lang="en-US" sz="3200" b="1" dirty="0" smtClean="0"/>
              <a:t>updated availability </a:t>
            </a:r>
            <a:r>
              <a:rPr lang="en-US" sz="3200" dirty="0" smtClean="0"/>
              <a:t>in the boxes and</a:t>
            </a:r>
          </a:p>
          <a:p>
            <a:pPr algn="ctr"/>
            <a:r>
              <a:rPr lang="en-US" sz="3200" dirty="0" smtClean="0"/>
              <a:t> have feasible crisp numbers</a:t>
            </a:r>
          </a:p>
          <a:p>
            <a:pPr algn="ctr"/>
            <a:r>
              <a:rPr lang="en-US" sz="3200" dirty="0" smtClean="0"/>
              <a:t>we can do something like:</a:t>
            </a:r>
          </a:p>
          <a:p>
            <a:pPr algn="ctr"/>
            <a:endParaRPr lang="en-US" sz="2800" dirty="0"/>
          </a:p>
          <a:p>
            <a:pPr algn="ctr"/>
            <a:r>
              <a:rPr lang="en-US" sz="2800" dirty="0" smtClean="0"/>
              <a:t>A = A</a:t>
            </a:r>
            <a:r>
              <a:rPr lang="en-US" sz="2800" baseline="-25000" dirty="0" smtClean="0"/>
              <a:t>INPUT+STRUCTURE </a:t>
            </a:r>
            <a:r>
              <a:rPr lang="en-US" sz="2800" dirty="0" smtClean="0"/>
              <a:t>x </a:t>
            </a:r>
            <a:r>
              <a:rPr lang="en-US" sz="2800" dirty="0" err="1" smtClean="0"/>
              <a:t>PredictedBatteryLife</a:t>
            </a:r>
            <a:endParaRPr lang="en-US" sz="2800" dirty="0" smtClean="0"/>
          </a:p>
          <a:p>
            <a:pPr algn="ctr"/>
            <a:r>
              <a:rPr lang="en-US" sz="2800" baseline="-25000" dirty="0" smtClean="0"/>
              <a:t>For the </a:t>
            </a:r>
            <a:r>
              <a:rPr lang="en-US" sz="2800" i="1" baseline="-25000" dirty="0" smtClean="0"/>
              <a:t>mobile device </a:t>
            </a:r>
            <a:r>
              <a:rPr lang="en-US" sz="2800" baseline="-25000" dirty="0" smtClean="0"/>
              <a:t>and</a:t>
            </a:r>
          </a:p>
          <a:p>
            <a:pPr algn="ctr"/>
            <a:endParaRPr lang="en-US" sz="2800" baseline="-25000" dirty="0"/>
          </a:p>
          <a:p>
            <a:pPr algn="ctr"/>
            <a:r>
              <a:rPr lang="en-US" sz="2800" dirty="0"/>
              <a:t>A = </a:t>
            </a:r>
            <a:r>
              <a:rPr lang="en-US" sz="2800" dirty="0" smtClean="0"/>
              <a:t>A</a:t>
            </a:r>
            <a:r>
              <a:rPr lang="en-US" sz="2800" baseline="-25000" dirty="0" smtClean="0"/>
              <a:t>INPUT+STRUCTURE </a:t>
            </a:r>
            <a:r>
              <a:rPr lang="en-US" sz="2800" dirty="0"/>
              <a:t>x </a:t>
            </a:r>
            <a:r>
              <a:rPr lang="en-US" sz="2800" dirty="0" smtClean="0"/>
              <a:t>(1 </a:t>
            </a:r>
            <a:r>
              <a:rPr lang="mr-IN" sz="2800" dirty="0" smtClean="0"/>
              <a:t>–</a:t>
            </a:r>
            <a:r>
              <a:rPr lang="en-US" sz="2800" dirty="0" smtClean="0"/>
              <a:t> (Computing Infrastructure Robustness * 0.01))</a:t>
            </a:r>
          </a:p>
          <a:p>
            <a:pPr algn="ctr"/>
            <a:r>
              <a:rPr lang="en-US" sz="1800" dirty="0" smtClean="0"/>
              <a:t>For the </a:t>
            </a:r>
            <a:r>
              <a:rPr lang="en-US" sz="1800" i="1" dirty="0" smtClean="0"/>
              <a:t>3</a:t>
            </a:r>
            <a:r>
              <a:rPr lang="en-US" sz="1800" i="1" baseline="30000" dirty="0" smtClean="0"/>
              <a:t>rd</a:t>
            </a:r>
            <a:r>
              <a:rPr lang="en-US" sz="1800" i="1" dirty="0" smtClean="0"/>
              <a:t> party providers</a:t>
            </a:r>
            <a:r>
              <a:rPr lang="en-US" sz="1800" dirty="0" smtClean="0"/>
              <a:t>, the 0.01 coefficient map the parameter in the 0-1 interval</a:t>
            </a:r>
            <a:endParaRPr lang="en-US" sz="1800" dirty="0"/>
          </a:p>
          <a:p>
            <a:pPr algn="ctr"/>
            <a:endParaRPr lang="en-US" sz="2800" baseline="-25000" dirty="0" smtClean="0"/>
          </a:p>
          <a:p>
            <a:pPr algn="ctr"/>
            <a:r>
              <a:rPr lang="en-US" sz="2400" baseline="-25000" dirty="0" smtClean="0"/>
              <a:t>See next slide for the updated availability values </a:t>
            </a:r>
            <a:r>
              <a:rPr lang="en-US" sz="2400" baseline="-25000" smtClean="0"/>
              <a:t>(regarding</a:t>
            </a:r>
            <a:r>
              <a:rPr lang="en-US" sz="2400" smtClean="0"/>
              <a:t> </a:t>
            </a:r>
            <a:r>
              <a:rPr lang="en-US" sz="2400" baseline="-25000" smtClean="0"/>
              <a:t>the </a:t>
            </a:r>
            <a:r>
              <a:rPr lang="en-US" sz="2400" baseline="-25000" dirty="0" smtClean="0"/>
              <a:t>involved modules)</a:t>
            </a:r>
            <a:r>
              <a:rPr lang="en-US" sz="2400" dirty="0" smtClean="0"/>
              <a:t> </a:t>
            </a:r>
            <a:endParaRPr lang="en-US" sz="2400" baseline="-25000" dirty="0" smtClean="0"/>
          </a:p>
          <a:p>
            <a:pPr algn="ctr"/>
            <a:endParaRPr lang="en-US" sz="2800" baseline="-25000" dirty="0"/>
          </a:p>
          <a:p>
            <a:pPr algn="ctr"/>
            <a:endParaRPr lang="en-US" sz="2800" baseline="-25000" dirty="0" smtClean="0"/>
          </a:p>
        </p:txBody>
      </p:sp>
    </p:spTree>
    <p:extLst>
      <p:ext uri="{BB962C8B-B14F-4D97-AF65-F5344CB8AC3E}">
        <p14:creationId xmlns:p14="http://schemas.microsoft.com/office/powerpoint/2010/main" val="7109016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835748" y="274636"/>
            <a:ext cx="7851051" cy="352451"/>
          </a:xfrm>
          <a:prstGeom prst="rect">
            <a:avLst/>
          </a:prstGeom>
        </p:spPr>
        <p:txBody>
          <a:bodyPr lIns="91425" tIns="91425" rIns="91425" bIns="91425" anchor="b" anchorCtr="0">
            <a:noAutofit/>
          </a:bodyPr>
          <a:lstStyle/>
          <a:p>
            <a:pPr lvl="0" rtl="0">
              <a:spcBef>
                <a:spcPts val="0"/>
              </a:spcBef>
              <a:buNone/>
            </a:pPr>
            <a:r>
              <a:rPr lang="en-AU" sz="3000" dirty="0" smtClean="0">
                <a:solidFill>
                  <a:srgbClr val="003366"/>
                </a:solidFill>
              </a:rPr>
              <a:t>Final Results</a:t>
            </a:r>
            <a:endParaRPr lang="en-AU" sz="3000" dirty="0">
              <a:solidFill>
                <a:srgbClr val="003366"/>
              </a:solidFill>
            </a:endParaRPr>
          </a:p>
        </p:txBody>
      </p:sp>
      <p:sp>
        <p:nvSpPr>
          <p:cNvPr id="3" name="Text Placeholder 2"/>
          <p:cNvSpPr>
            <a:spLocks noGrp="1"/>
          </p:cNvSpPr>
          <p:nvPr>
            <p:ph type="body" idx="1"/>
          </p:nvPr>
        </p:nvSpPr>
        <p:spPr>
          <a:xfrm>
            <a:off x="457199" y="936255"/>
            <a:ext cx="8229600" cy="1516062"/>
          </a:xfrm>
        </p:spPr>
        <p:txBody>
          <a:bodyPr/>
          <a:lstStyle/>
          <a:p>
            <a:pPr marL="0" marR="0" lvl="0" indent="0" algn="just" defTabSz="914400" eaLnBrk="1" fontAlgn="auto" latinLnBrk="0" hangingPunct="1">
              <a:lnSpc>
                <a:spcPct val="100000"/>
              </a:lnSpc>
              <a:spcBef>
                <a:spcPts val="0"/>
              </a:spcBef>
              <a:spcAft>
                <a:spcPts val="0"/>
              </a:spcAft>
              <a:buClrTx/>
              <a:buSzTx/>
              <a:buFontTx/>
              <a:buNone/>
              <a:tabLst/>
              <a:defRPr/>
            </a:pPr>
            <a:r>
              <a:rPr lang="en-US" sz="2800" dirty="0" smtClean="0"/>
              <a:t>This </a:t>
            </a:r>
            <a:r>
              <a:rPr lang="en-US" sz="2800" b="1" dirty="0" smtClean="0"/>
              <a:t>final results </a:t>
            </a:r>
            <a:r>
              <a:rPr lang="en-US" sz="2800" dirty="0" smtClean="0"/>
              <a:t>embodies for each block the influence of the three considered </a:t>
            </a:r>
            <a:r>
              <a:rPr lang="en-US" sz="2800" b="1" dirty="0" smtClean="0"/>
              <a:t>categories of</a:t>
            </a:r>
            <a:r>
              <a:rPr lang="en-US" sz="2800" dirty="0" smtClean="0"/>
              <a:t> </a:t>
            </a:r>
            <a:r>
              <a:rPr lang="en-US" sz="2800" b="1" dirty="0" smtClean="0"/>
              <a:t>uncertainties</a:t>
            </a:r>
            <a:r>
              <a:rPr lang="en-US" sz="2800" dirty="0" smtClean="0"/>
              <a:t> and the derived </a:t>
            </a:r>
            <a:r>
              <a:rPr lang="en-US" sz="2800" b="1" dirty="0" smtClean="0"/>
              <a:t>availability</a:t>
            </a:r>
            <a:r>
              <a:rPr lang="en-US" sz="2800" dirty="0" smtClean="0"/>
              <a:t>.</a:t>
            </a:r>
            <a:endParaRPr lang="en-US" sz="2800" dirty="0"/>
          </a:p>
        </p:txBody>
      </p:sp>
      <p:sp>
        <p:nvSpPr>
          <p:cNvPr id="62" name="Shape 62"/>
          <p:cNvSpPr txBox="1">
            <a:spLocks noGrp="1"/>
          </p:cNvSpPr>
          <p:nvPr>
            <p:ph type="ctrTitle" idx="4294967295"/>
          </p:nvPr>
        </p:nvSpPr>
        <p:spPr>
          <a:xfrm>
            <a:off x="0" y="6530975"/>
            <a:ext cx="5473700" cy="423863"/>
          </a:xfrm>
          <a:prstGeom prst="rect">
            <a:avLst/>
          </a:prstGeom>
        </p:spPr>
        <p:txBody>
          <a:bodyPr lIns="91425" tIns="91425" rIns="91425" bIns="91425" anchor="ctr" anchorCtr="0">
            <a:noAutofit/>
          </a:bodyPr>
          <a:lstStyle/>
          <a:p>
            <a:pPr indent="457200">
              <a:lnSpc>
                <a:spcPct val="115000"/>
              </a:lnSpc>
            </a:pPr>
            <a:r>
              <a:rPr lang="en-AU" sz="800" dirty="0">
                <a:solidFill>
                  <a:srgbClr val="003366"/>
                </a:solidFill>
              </a:rPr>
              <a:t>Dealing with Uncertainties in Availability Models using Fuzzy Logic and Neural Networks </a:t>
            </a:r>
            <a:endParaRPr sz="800" dirty="0">
              <a:solidFill>
                <a:srgbClr val="003366"/>
              </a:solidFill>
            </a:endParaRPr>
          </a:p>
        </p:txBody>
      </p:sp>
      <p:pic>
        <p:nvPicPr>
          <p:cNvPr id="57" name="Shape 57"/>
          <p:cNvPicPr preferRelativeResize="0"/>
          <p:nvPr/>
        </p:nvPicPr>
        <p:blipFill>
          <a:blip r:embed="rId3">
            <a:alphaModFix/>
          </a:blip>
          <a:stretch>
            <a:fillRect/>
          </a:stretch>
        </p:blipFill>
        <p:spPr>
          <a:xfrm>
            <a:off x="82450" y="65950"/>
            <a:ext cx="464900" cy="498650"/>
          </a:xfrm>
          <a:prstGeom prst="rect">
            <a:avLst/>
          </a:prstGeom>
          <a:noFill/>
          <a:ln>
            <a:noFill/>
          </a:ln>
        </p:spPr>
      </p:pic>
      <p:pic>
        <p:nvPicPr>
          <p:cNvPr id="58" name="Shape 58"/>
          <p:cNvPicPr preferRelativeResize="0"/>
          <p:nvPr/>
        </p:nvPicPr>
        <p:blipFill>
          <a:blip r:embed="rId4">
            <a:alphaModFix/>
          </a:blip>
          <a:stretch>
            <a:fillRect/>
          </a:stretch>
        </p:blipFill>
        <p:spPr>
          <a:xfrm>
            <a:off x="0" y="630539"/>
            <a:ext cx="9143998" cy="97471"/>
          </a:xfrm>
          <a:prstGeom prst="rect">
            <a:avLst/>
          </a:prstGeom>
          <a:noFill/>
          <a:ln>
            <a:noFill/>
          </a:ln>
        </p:spPr>
      </p:pic>
      <p:cxnSp>
        <p:nvCxnSpPr>
          <p:cNvPr id="59" name="Shape 59"/>
          <p:cNvCxnSpPr/>
          <p:nvPr/>
        </p:nvCxnSpPr>
        <p:spPr>
          <a:xfrm rot="10800000">
            <a:off x="691550" y="125"/>
            <a:ext cx="0" cy="630299"/>
          </a:xfrm>
          <a:prstGeom prst="straightConnector1">
            <a:avLst/>
          </a:prstGeom>
          <a:noFill/>
          <a:ln w="9525" cap="flat" cmpd="sng">
            <a:solidFill>
              <a:srgbClr val="003366"/>
            </a:solidFill>
            <a:prstDash val="solid"/>
            <a:round/>
            <a:headEnd type="none" w="lg" len="lg"/>
            <a:tailEnd type="none" w="lg" len="lg"/>
          </a:ln>
        </p:spPr>
      </p:cxnSp>
      <p:sp>
        <p:nvSpPr>
          <p:cNvPr id="60" name="Shape 60"/>
          <p:cNvSpPr txBox="1"/>
          <p:nvPr/>
        </p:nvSpPr>
        <p:spPr>
          <a:xfrm>
            <a:off x="6783700" y="6531000"/>
            <a:ext cx="2599200" cy="363899"/>
          </a:xfrm>
          <a:prstGeom prst="rect">
            <a:avLst/>
          </a:prstGeom>
          <a:noFill/>
          <a:ln>
            <a:noFill/>
          </a:ln>
        </p:spPr>
        <p:txBody>
          <a:bodyPr lIns="91425" tIns="91425" rIns="91425" bIns="91425" anchor="t" anchorCtr="0">
            <a:noAutofit/>
          </a:bodyPr>
          <a:lstStyle/>
          <a:p>
            <a:pPr lvl="0" rtl="0">
              <a:spcBef>
                <a:spcPts val="0"/>
              </a:spcBef>
              <a:buNone/>
            </a:pPr>
            <a:r>
              <a:rPr lang="it" sz="1200" b="1">
                <a:solidFill>
                  <a:srgbClr val="FFFFFF"/>
                </a:solidFill>
              </a:rPr>
              <a:t>POLITECNICO DI MILANO</a:t>
            </a:r>
          </a:p>
        </p:txBody>
      </p:sp>
      <p:pic>
        <p:nvPicPr>
          <p:cNvPr id="61" name="Shape 61"/>
          <p:cNvPicPr preferRelativeResize="0"/>
          <p:nvPr/>
        </p:nvPicPr>
        <p:blipFill>
          <a:blip r:embed="rId5">
            <a:alphaModFix/>
          </a:blip>
          <a:stretch>
            <a:fillRect/>
          </a:stretch>
        </p:blipFill>
        <p:spPr>
          <a:xfrm>
            <a:off x="0" y="6571225"/>
            <a:ext cx="9144000" cy="286775"/>
          </a:xfrm>
          <a:prstGeom prst="rect">
            <a:avLst/>
          </a:prstGeom>
          <a:noFill/>
          <a:ln>
            <a:noFill/>
          </a:ln>
        </p:spPr>
      </p:pic>
      <p:sp>
        <p:nvSpPr>
          <p:cNvPr id="4" name="Rectangle 3"/>
          <p:cNvSpPr/>
          <p:nvPr/>
        </p:nvSpPr>
        <p:spPr>
          <a:xfrm>
            <a:off x="668196" y="3664936"/>
            <a:ext cx="1945552" cy="6985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Mobile device = 0.3902</a:t>
            </a:r>
            <a:endParaRPr lang="en-US" dirty="0"/>
          </a:p>
        </p:txBody>
      </p:sp>
      <p:sp>
        <p:nvSpPr>
          <p:cNvPr id="12" name="Rectangle 11"/>
          <p:cNvSpPr/>
          <p:nvPr/>
        </p:nvSpPr>
        <p:spPr>
          <a:xfrm>
            <a:off x="3585465" y="3112437"/>
            <a:ext cx="1945552" cy="6985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Antenna = 0.650</a:t>
            </a:r>
            <a:endParaRPr lang="en-US" dirty="0"/>
          </a:p>
        </p:txBody>
      </p:sp>
      <p:sp>
        <p:nvSpPr>
          <p:cNvPr id="13" name="Rectangle 12"/>
          <p:cNvSpPr/>
          <p:nvPr/>
        </p:nvSpPr>
        <p:spPr>
          <a:xfrm>
            <a:off x="3566688" y="4286521"/>
            <a:ext cx="1945552" cy="6985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Wi-Fi = 0.05393</a:t>
            </a:r>
            <a:endParaRPr lang="en-US" dirty="0"/>
          </a:p>
        </p:txBody>
      </p:sp>
      <p:sp>
        <p:nvSpPr>
          <p:cNvPr id="14" name="Rectangle 13"/>
          <p:cNvSpPr/>
          <p:nvPr/>
        </p:nvSpPr>
        <p:spPr>
          <a:xfrm>
            <a:off x="6596643" y="4758725"/>
            <a:ext cx="1945552" cy="6985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SP3 = 0.41726</a:t>
            </a:r>
            <a:endParaRPr lang="en-US" dirty="0"/>
          </a:p>
        </p:txBody>
      </p:sp>
      <p:sp>
        <p:nvSpPr>
          <p:cNvPr id="15" name="Rectangle 14"/>
          <p:cNvSpPr/>
          <p:nvPr/>
        </p:nvSpPr>
        <p:spPr>
          <a:xfrm>
            <a:off x="6596643" y="2480819"/>
            <a:ext cx="1945552" cy="6985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SP1 = 0.6054</a:t>
            </a:r>
            <a:endParaRPr lang="en-US" dirty="0"/>
          </a:p>
        </p:txBody>
      </p:sp>
      <p:sp>
        <p:nvSpPr>
          <p:cNvPr id="16" name="Rectangle 15"/>
          <p:cNvSpPr/>
          <p:nvPr/>
        </p:nvSpPr>
        <p:spPr>
          <a:xfrm>
            <a:off x="6596643" y="3629518"/>
            <a:ext cx="1945552" cy="6985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SP2 = 0.3459 </a:t>
            </a:r>
            <a:endParaRPr lang="en-US" dirty="0"/>
          </a:p>
        </p:txBody>
      </p:sp>
      <p:cxnSp>
        <p:nvCxnSpPr>
          <p:cNvPr id="6" name="Straight Connector 5"/>
          <p:cNvCxnSpPr/>
          <p:nvPr/>
        </p:nvCxnSpPr>
        <p:spPr>
          <a:xfrm>
            <a:off x="3070948" y="3539524"/>
            <a:ext cx="0" cy="10140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139442" y="2830069"/>
            <a:ext cx="8163" cy="2277906"/>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4" idx="3"/>
          </p:cNvCxnSpPr>
          <p:nvPr/>
        </p:nvCxnSpPr>
        <p:spPr>
          <a:xfrm flipV="1">
            <a:off x="2613748" y="4013200"/>
            <a:ext cx="457200" cy="9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endCxn id="12" idx="1"/>
          </p:cNvCxnSpPr>
          <p:nvPr/>
        </p:nvCxnSpPr>
        <p:spPr>
          <a:xfrm flipV="1">
            <a:off x="3070948" y="3461687"/>
            <a:ext cx="514517" cy="77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13" idx="1"/>
          </p:cNvCxnSpPr>
          <p:nvPr/>
        </p:nvCxnSpPr>
        <p:spPr>
          <a:xfrm>
            <a:off x="3070947" y="4553578"/>
            <a:ext cx="495741" cy="8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2" idx="3"/>
          </p:cNvCxnSpPr>
          <p:nvPr/>
        </p:nvCxnSpPr>
        <p:spPr>
          <a:xfrm>
            <a:off x="5531017" y="3461687"/>
            <a:ext cx="6084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512240" y="4661171"/>
            <a:ext cx="6084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15" idx="1"/>
          </p:cNvCxnSpPr>
          <p:nvPr/>
        </p:nvCxnSpPr>
        <p:spPr>
          <a:xfrm>
            <a:off x="6139443" y="2830069"/>
            <a:ext cx="457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120666" y="4013200"/>
            <a:ext cx="457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139443" y="5107975"/>
            <a:ext cx="457200"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369734" y="5702970"/>
            <a:ext cx="5588000" cy="738664"/>
          </a:xfrm>
          <a:prstGeom prst="rect">
            <a:avLst/>
          </a:prstGeom>
          <a:noFill/>
        </p:spPr>
        <p:txBody>
          <a:bodyPr wrap="square" rtlCol="0">
            <a:spAutoFit/>
          </a:bodyPr>
          <a:lstStyle/>
          <a:p>
            <a:pPr algn="just"/>
            <a:r>
              <a:rPr lang="en-US" b="1" dirty="0" smtClean="0"/>
              <a:t>N.B. </a:t>
            </a:r>
            <a:r>
              <a:rPr lang="en-US" dirty="0" smtClean="0"/>
              <a:t>With the Fuzzy </a:t>
            </a:r>
            <a:r>
              <a:rPr lang="en-US" dirty="0"/>
              <a:t>L</a:t>
            </a:r>
            <a:r>
              <a:rPr lang="en-US" dirty="0" smtClean="0"/>
              <a:t>ogic approach we have </a:t>
            </a:r>
            <a:r>
              <a:rPr lang="el-GR" b="1" dirty="0" smtClean="0"/>
              <a:t>χ</a:t>
            </a:r>
            <a:r>
              <a:rPr lang="it-IT" b="1" dirty="0" smtClean="0"/>
              <a:t> (CHI)</a:t>
            </a:r>
            <a:r>
              <a:rPr lang="en-US" dirty="0" smtClean="0"/>
              <a:t> = INPUT PARAMETERS + MODEL STRUCTURE AVAILABILITY + MODEL CONTEXT = </a:t>
            </a:r>
            <a:r>
              <a:rPr lang="en-US" b="1" dirty="0" smtClean="0"/>
              <a:t>0.5</a:t>
            </a:r>
            <a:r>
              <a:rPr lang="en-US" dirty="0" smtClean="0"/>
              <a:t>, with membership </a:t>
            </a:r>
            <a:r>
              <a:rPr lang="en-US" i="1" dirty="0" smtClean="0"/>
              <a:t>Normal = 1.</a:t>
            </a:r>
          </a:p>
        </p:txBody>
      </p:sp>
      <p:pic>
        <p:nvPicPr>
          <p:cNvPr id="28" name="Picture 27" descr="FuzzyMatlab/model%20context%20availability/Screen%20Shot%202017-11-08%20at%2009.42.06.png"/>
          <p:cNvPicPr/>
          <p:nvPr/>
        </p:nvPicPr>
        <p:blipFill rotWithShape="1">
          <a:blip r:embed="rId6">
            <a:extLst>
              <a:ext uri="{28A0092B-C50C-407E-A947-70E740481C1C}">
                <a14:useLocalDpi xmlns:a14="http://schemas.microsoft.com/office/drawing/2010/main" val="0"/>
              </a:ext>
            </a:extLst>
          </a:blip>
          <a:srcRect l="17384" t="3581" r="22711" b="36362"/>
          <a:stretch/>
        </p:blipFill>
        <p:spPr bwMode="auto">
          <a:xfrm>
            <a:off x="220133" y="4765361"/>
            <a:ext cx="2927905" cy="1646493"/>
          </a:xfrm>
          <a:prstGeom prst="rect">
            <a:avLst/>
          </a:prstGeom>
          <a:noFill/>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70637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par>
                          <p:cTn id="8" fill="hold">
                            <p:stCondLst>
                              <p:cond delay="500"/>
                            </p:stCondLst>
                            <p:childTnLst>
                              <p:par>
                                <p:cTn id="9" presetID="18" presetClass="entr" presetSubtype="12"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strips(downLeft)">
                                      <p:cBhvr>
                                        <p:cTn id="11" dur="750"/>
                                        <p:tgtEl>
                                          <p:spTgt spid="4"/>
                                        </p:tgtEl>
                                      </p:cBhvr>
                                    </p:animEffect>
                                  </p:childTnLst>
                                </p:cTn>
                              </p:par>
                              <p:par>
                                <p:cTn id="12" presetID="18" presetClass="entr" presetSubtype="12"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strips(downLeft)">
                                      <p:cBhvr>
                                        <p:cTn id="14" dur="750"/>
                                        <p:tgtEl>
                                          <p:spTgt spid="12"/>
                                        </p:tgtEl>
                                      </p:cBhvr>
                                    </p:animEffect>
                                  </p:childTnLst>
                                </p:cTn>
                              </p:par>
                              <p:par>
                                <p:cTn id="15" presetID="18" presetClass="entr" presetSubtype="12"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strips(downLeft)">
                                      <p:cBhvr>
                                        <p:cTn id="17" dur="750"/>
                                        <p:tgtEl>
                                          <p:spTgt spid="13"/>
                                        </p:tgtEl>
                                      </p:cBhvr>
                                    </p:animEffect>
                                  </p:childTnLst>
                                </p:cTn>
                              </p:par>
                              <p:par>
                                <p:cTn id="18" presetID="18" presetClass="entr" presetSubtype="12"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strips(downLeft)">
                                      <p:cBhvr>
                                        <p:cTn id="20" dur="750"/>
                                        <p:tgtEl>
                                          <p:spTgt spid="14"/>
                                        </p:tgtEl>
                                      </p:cBhvr>
                                    </p:animEffect>
                                  </p:childTnLst>
                                </p:cTn>
                              </p:par>
                              <p:par>
                                <p:cTn id="21" presetID="18" presetClass="entr" presetSubtype="12"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strips(downLeft)">
                                      <p:cBhvr>
                                        <p:cTn id="23" dur="750"/>
                                        <p:tgtEl>
                                          <p:spTgt spid="15"/>
                                        </p:tgtEl>
                                      </p:cBhvr>
                                    </p:animEffect>
                                  </p:childTnLst>
                                </p:cTn>
                              </p:par>
                              <p:par>
                                <p:cTn id="24" presetID="18" presetClass="entr" presetSubtype="12"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strips(downLeft)">
                                      <p:cBhvr>
                                        <p:cTn id="26" dur="750"/>
                                        <p:tgtEl>
                                          <p:spTgt spid="16"/>
                                        </p:tgtEl>
                                      </p:cBhvr>
                                    </p:animEffect>
                                  </p:childTnLst>
                                </p:cTn>
                              </p:par>
                              <p:par>
                                <p:cTn id="27" presetID="18" presetClass="entr" presetSubtype="12"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strips(downLeft)">
                                      <p:cBhvr>
                                        <p:cTn id="29" dur="750"/>
                                        <p:tgtEl>
                                          <p:spTgt spid="6"/>
                                        </p:tgtEl>
                                      </p:cBhvr>
                                    </p:animEffect>
                                  </p:childTnLst>
                                </p:cTn>
                              </p:par>
                              <p:par>
                                <p:cTn id="30" presetID="18" presetClass="entr" presetSubtype="12"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strips(downLeft)">
                                      <p:cBhvr>
                                        <p:cTn id="32" dur="750"/>
                                        <p:tgtEl>
                                          <p:spTgt spid="19"/>
                                        </p:tgtEl>
                                      </p:cBhvr>
                                    </p:animEffect>
                                  </p:childTnLst>
                                </p:cTn>
                              </p:par>
                              <p:par>
                                <p:cTn id="33" presetID="18" presetClass="entr" presetSubtype="12"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strips(downLeft)">
                                      <p:cBhvr>
                                        <p:cTn id="35" dur="750"/>
                                        <p:tgtEl>
                                          <p:spTgt spid="9"/>
                                        </p:tgtEl>
                                      </p:cBhvr>
                                    </p:animEffect>
                                  </p:childTnLst>
                                </p:cTn>
                              </p:par>
                              <p:par>
                                <p:cTn id="36" presetID="18" presetClass="entr" presetSubtype="12"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strips(downLeft)">
                                      <p:cBhvr>
                                        <p:cTn id="38" dur="750"/>
                                        <p:tgtEl>
                                          <p:spTgt spid="23"/>
                                        </p:tgtEl>
                                      </p:cBhvr>
                                    </p:animEffect>
                                  </p:childTnLst>
                                </p:cTn>
                              </p:par>
                              <p:par>
                                <p:cTn id="39" presetID="18" presetClass="entr" presetSubtype="12"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strips(downLeft)">
                                      <p:cBhvr>
                                        <p:cTn id="41" dur="750"/>
                                        <p:tgtEl>
                                          <p:spTgt spid="25"/>
                                        </p:tgtEl>
                                      </p:cBhvr>
                                    </p:animEffect>
                                  </p:childTnLst>
                                </p:cTn>
                              </p:par>
                              <p:par>
                                <p:cTn id="42" presetID="18" presetClass="entr" presetSubtype="12"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strips(downLeft)">
                                      <p:cBhvr>
                                        <p:cTn id="44" dur="750"/>
                                        <p:tgtEl>
                                          <p:spTgt spid="26"/>
                                        </p:tgtEl>
                                      </p:cBhvr>
                                    </p:animEffect>
                                  </p:childTnLst>
                                </p:cTn>
                              </p:par>
                              <p:par>
                                <p:cTn id="45" presetID="18" presetClass="entr" presetSubtype="12"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strips(downLeft)">
                                      <p:cBhvr>
                                        <p:cTn id="47" dur="750"/>
                                        <p:tgtEl>
                                          <p:spTgt spid="31"/>
                                        </p:tgtEl>
                                      </p:cBhvr>
                                    </p:animEffect>
                                  </p:childTnLst>
                                </p:cTn>
                              </p:par>
                              <p:par>
                                <p:cTn id="48" presetID="18" presetClass="entr" presetSubtype="12" fill="hold"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strips(downLeft)">
                                      <p:cBhvr>
                                        <p:cTn id="50" dur="750"/>
                                        <p:tgtEl>
                                          <p:spTgt spid="32"/>
                                        </p:tgtEl>
                                      </p:cBhvr>
                                    </p:animEffect>
                                  </p:childTnLst>
                                </p:cTn>
                              </p:par>
                              <p:par>
                                <p:cTn id="51" presetID="18" presetClass="entr" presetSubtype="12"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strips(downLeft)">
                                      <p:cBhvr>
                                        <p:cTn id="53" dur="750"/>
                                        <p:tgtEl>
                                          <p:spTgt spid="37"/>
                                        </p:tgtEl>
                                      </p:cBhvr>
                                    </p:animEffect>
                                  </p:childTnLst>
                                </p:cTn>
                              </p:par>
                              <p:par>
                                <p:cTn id="54" presetID="18" presetClass="entr" presetSubtype="12" fill="hold"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strips(downLeft)">
                                      <p:cBhvr>
                                        <p:cTn id="56" dur="750"/>
                                        <p:tgtEl>
                                          <p:spTgt spid="38"/>
                                        </p:tgtEl>
                                      </p:cBhvr>
                                    </p:animEffect>
                                  </p:childTnLst>
                                </p:cTn>
                              </p:par>
                            </p:childTnLst>
                          </p:cTn>
                        </p:par>
                        <p:par>
                          <p:cTn id="57" fill="hold">
                            <p:stCondLst>
                              <p:cond delay="1250"/>
                            </p:stCondLst>
                            <p:childTnLst>
                              <p:par>
                                <p:cTn id="58" presetID="12" presetClass="entr" presetSubtype="4" fill="hold" nodeType="afterEffect">
                                  <p:stCondLst>
                                    <p:cond delay="0"/>
                                  </p:stCondLst>
                                  <p:childTnLst>
                                    <p:set>
                                      <p:cBhvr>
                                        <p:cTn id="59" dur="1" fill="hold">
                                          <p:stCondLst>
                                            <p:cond delay="0"/>
                                          </p:stCondLst>
                                        </p:cTn>
                                        <p:tgtEl>
                                          <p:spTgt spid="28"/>
                                        </p:tgtEl>
                                        <p:attrNameLst>
                                          <p:attrName>style.visibility</p:attrName>
                                        </p:attrNameLst>
                                      </p:cBhvr>
                                      <p:to>
                                        <p:strVal val="visible"/>
                                      </p:to>
                                    </p:set>
                                    <p:anim calcmode="lin" valueType="num">
                                      <p:cBhvr additive="base">
                                        <p:cTn id="60" dur="500"/>
                                        <p:tgtEl>
                                          <p:spTgt spid="28"/>
                                        </p:tgtEl>
                                        <p:attrNameLst>
                                          <p:attrName>ppt_y</p:attrName>
                                        </p:attrNameLst>
                                      </p:cBhvr>
                                      <p:tavLst>
                                        <p:tav tm="0">
                                          <p:val>
                                            <p:strVal val="#ppt_y+#ppt_h*1.125000"/>
                                          </p:val>
                                        </p:tav>
                                        <p:tav tm="100000">
                                          <p:val>
                                            <p:strVal val="#ppt_y"/>
                                          </p:val>
                                        </p:tav>
                                      </p:tavLst>
                                    </p:anim>
                                    <p:animEffect transition="in" filter="wipe(up)">
                                      <p:cBhvr>
                                        <p:cTn id="61" dur="500"/>
                                        <p:tgtEl>
                                          <p:spTgt spid="28"/>
                                        </p:tgtEl>
                                      </p:cBhvr>
                                    </p:animEffect>
                                  </p:childTnLst>
                                </p:cTn>
                              </p:par>
                            </p:childTnLst>
                          </p:cTn>
                        </p:par>
                        <p:par>
                          <p:cTn id="62" fill="hold">
                            <p:stCondLst>
                              <p:cond delay="1750"/>
                            </p:stCondLst>
                            <p:childTnLst>
                              <p:par>
                                <p:cTn id="63" presetID="25" presetClass="entr" presetSubtype="0" fill="hold" nodeType="afterEffect">
                                  <p:stCondLst>
                                    <p:cond delay="500"/>
                                  </p:stCondLst>
                                  <p:childTnLst>
                                    <p:set>
                                      <p:cBhvr>
                                        <p:cTn id="64" dur="1" fill="hold">
                                          <p:stCondLst>
                                            <p:cond delay="0"/>
                                          </p:stCondLst>
                                        </p:cTn>
                                        <p:tgtEl>
                                          <p:spTgt spid="27">
                                            <p:txEl>
                                              <p:pRg st="0" end="0"/>
                                            </p:txEl>
                                          </p:spTgt>
                                        </p:tgtEl>
                                        <p:attrNameLst>
                                          <p:attrName>style.visibility</p:attrName>
                                        </p:attrNameLst>
                                      </p:cBhvr>
                                      <p:to>
                                        <p:strVal val="visible"/>
                                      </p:to>
                                    </p:set>
                                    <p:anim calcmode="lin" valueType="num">
                                      <p:cBhvr>
                                        <p:cTn id="65" dur="500" decel="50000" fill="hold">
                                          <p:stCondLst>
                                            <p:cond delay="0"/>
                                          </p:stCondLst>
                                        </p:cTn>
                                        <p:tgtEl>
                                          <p:spTgt spid="27">
                                            <p:txEl>
                                              <p:pRg st="0" end="0"/>
                                            </p:txEl>
                                          </p:spTgt>
                                        </p:tgtEl>
                                        <p:attrNameLst>
                                          <p:attrName>style.rotation</p:attrName>
                                        </p:attrNameLst>
                                      </p:cBhvr>
                                      <p:tavLst>
                                        <p:tav tm="0">
                                          <p:val>
                                            <p:fltVal val="-90"/>
                                          </p:val>
                                        </p:tav>
                                        <p:tav tm="100000">
                                          <p:val>
                                            <p:fltVal val="0"/>
                                          </p:val>
                                        </p:tav>
                                      </p:tavLst>
                                    </p:anim>
                                    <p:anim calcmode="lin" valueType="num">
                                      <p:cBhvr>
                                        <p:cTn id="66" dur="500" decel="50000" fill="hold">
                                          <p:stCondLst>
                                            <p:cond delay="0"/>
                                          </p:stCondLst>
                                        </p:cTn>
                                        <p:tgtEl>
                                          <p:spTgt spid="27">
                                            <p:txEl>
                                              <p:pRg st="0" end="0"/>
                                            </p:txEl>
                                          </p:spTgt>
                                        </p:tgtEl>
                                        <p:attrNameLst>
                                          <p:attrName>ppt_w</p:attrName>
                                        </p:attrNameLst>
                                      </p:cBhvr>
                                      <p:tavLst>
                                        <p:tav tm="0">
                                          <p:val>
                                            <p:strVal val="#ppt_w"/>
                                          </p:val>
                                        </p:tav>
                                        <p:tav tm="100000">
                                          <p:val>
                                            <p:strVal val="#ppt_w*.05"/>
                                          </p:val>
                                        </p:tav>
                                      </p:tavLst>
                                    </p:anim>
                                    <p:anim calcmode="lin" valueType="num">
                                      <p:cBhvr>
                                        <p:cTn id="67" dur="500" accel="50000" fill="hold">
                                          <p:stCondLst>
                                            <p:cond delay="500"/>
                                          </p:stCondLst>
                                        </p:cTn>
                                        <p:tgtEl>
                                          <p:spTgt spid="27">
                                            <p:txEl>
                                              <p:pRg st="0" end="0"/>
                                            </p:txEl>
                                          </p:spTgt>
                                        </p:tgtEl>
                                        <p:attrNameLst>
                                          <p:attrName>ppt_w</p:attrName>
                                        </p:attrNameLst>
                                      </p:cBhvr>
                                      <p:tavLst>
                                        <p:tav tm="0">
                                          <p:val>
                                            <p:strVal val="#ppt_w*.05"/>
                                          </p:val>
                                        </p:tav>
                                        <p:tav tm="100000">
                                          <p:val>
                                            <p:strVal val="#ppt_w"/>
                                          </p:val>
                                        </p:tav>
                                      </p:tavLst>
                                    </p:anim>
                                    <p:anim calcmode="lin" valueType="num">
                                      <p:cBhvr>
                                        <p:cTn id="68" dur="1000" fill="hold"/>
                                        <p:tgtEl>
                                          <p:spTgt spid="27">
                                            <p:txEl>
                                              <p:pRg st="0" end="0"/>
                                            </p:txEl>
                                          </p:spTgt>
                                        </p:tgtEl>
                                        <p:attrNameLst>
                                          <p:attrName>ppt_h</p:attrName>
                                        </p:attrNameLst>
                                      </p:cBhvr>
                                      <p:tavLst>
                                        <p:tav tm="0">
                                          <p:val>
                                            <p:strVal val="#ppt_h"/>
                                          </p:val>
                                        </p:tav>
                                        <p:tav tm="100000">
                                          <p:val>
                                            <p:strVal val="#ppt_h"/>
                                          </p:val>
                                        </p:tav>
                                      </p:tavLst>
                                    </p:anim>
                                    <p:anim calcmode="lin" valueType="num">
                                      <p:cBhvr>
                                        <p:cTn id="69" dur="500" decel="50000" fill="hold">
                                          <p:stCondLst>
                                            <p:cond delay="0"/>
                                          </p:stCondLst>
                                        </p:cTn>
                                        <p:tgtEl>
                                          <p:spTgt spid="27">
                                            <p:txEl>
                                              <p:pRg st="0" end="0"/>
                                            </p:txEl>
                                          </p:spTgt>
                                        </p:tgtEl>
                                        <p:attrNameLst>
                                          <p:attrName>ppt_x</p:attrName>
                                        </p:attrNameLst>
                                      </p:cBhvr>
                                      <p:tavLst>
                                        <p:tav tm="0">
                                          <p:val>
                                            <p:strVal val="#ppt_x+.4"/>
                                          </p:val>
                                        </p:tav>
                                        <p:tav tm="100000">
                                          <p:val>
                                            <p:strVal val="#ppt_x"/>
                                          </p:val>
                                        </p:tav>
                                      </p:tavLst>
                                    </p:anim>
                                    <p:anim calcmode="lin" valueType="num">
                                      <p:cBhvr>
                                        <p:cTn id="70" dur="500" decel="50000" fill="hold">
                                          <p:stCondLst>
                                            <p:cond delay="0"/>
                                          </p:stCondLst>
                                        </p:cTn>
                                        <p:tgtEl>
                                          <p:spTgt spid="27">
                                            <p:txEl>
                                              <p:pRg st="0" end="0"/>
                                            </p:txEl>
                                          </p:spTgt>
                                        </p:tgtEl>
                                        <p:attrNameLst>
                                          <p:attrName>ppt_y</p:attrName>
                                        </p:attrNameLst>
                                      </p:cBhvr>
                                      <p:tavLst>
                                        <p:tav tm="0">
                                          <p:val>
                                            <p:strVal val="#ppt_y-.2"/>
                                          </p:val>
                                        </p:tav>
                                        <p:tav tm="100000">
                                          <p:val>
                                            <p:strVal val="#ppt_y+.1"/>
                                          </p:val>
                                        </p:tav>
                                      </p:tavLst>
                                    </p:anim>
                                    <p:anim calcmode="lin" valueType="num">
                                      <p:cBhvr>
                                        <p:cTn id="71" dur="500" accel="50000" fill="hold">
                                          <p:stCondLst>
                                            <p:cond delay="500"/>
                                          </p:stCondLst>
                                        </p:cTn>
                                        <p:tgtEl>
                                          <p:spTgt spid="27">
                                            <p:txEl>
                                              <p:pRg st="0" end="0"/>
                                            </p:txEl>
                                          </p:spTgt>
                                        </p:tgtEl>
                                        <p:attrNameLst>
                                          <p:attrName>ppt_y</p:attrName>
                                        </p:attrNameLst>
                                      </p:cBhvr>
                                      <p:tavLst>
                                        <p:tav tm="0">
                                          <p:val>
                                            <p:strVal val="#ppt_y+.1"/>
                                          </p:val>
                                        </p:tav>
                                        <p:tav tm="100000">
                                          <p:val>
                                            <p:strVal val="#ppt_y"/>
                                          </p:val>
                                        </p:tav>
                                      </p:tavLst>
                                    </p:anim>
                                    <p:animEffect transition="in" filter="fade">
                                      <p:cBhvr>
                                        <p:cTn id="72" dur="1000" decel="50000">
                                          <p:stCondLst>
                                            <p:cond delay="0"/>
                                          </p:stCondLst>
                                        </p:cTn>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animBg="1"/>
      <p:bldP spid="14" grpId="0" animBg="1"/>
      <p:bldP spid="15" grpId="0" animBg="1"/>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835748" y="274636"/>
            <a:ext cx="7851051" cy="352451"/>
          </a:xfrm>
          <a:prstGeom prst="rect">
            <a:avLst/>
          </a:prstGeom>
        </p:spPr>
        <p:txBody>
          <a:bodyPr lIns="91425" tIns="91425" rIns="91425" bIns="91425" anchor="b" anchorCtr="0">
            <a:noAutofit/>
          </a:bodyPr>
          <a:lstStyle/>
          <a:p>
            <a:pPr lvl="0" rtl="0">
              <a:spcBef>
                <a:spcPts val="0"/>
              </a:spcBef>
              <a:buNone/>
            </a:pPr>
            <a:r>
              <a:rPr lang="en-AU" sz="3000" dirty="0" smtClean="0">
                <a:solidFill>
                  <a:srgbClr val="003366"/>
                </a:solidFill>
              </a:rPr>
              <a:t>Final Results versus Reference Paper</a:t>
            </a:r>
            <a:endParaRPr lang="en-AU" sz="3000" dirty="0">
              <a:solidFill>
                <a:srgbClr val="003366"/>
              </a:solidFill>
            </a:endParaRPr>
          </a:p>
        </p:txBody>
      </p:sp>
      <p:sp>
        <p:nvSpPr>
          <p:cNvPr id="62" name="Shape 62"/>
          <p:cNvSpPr txBox="1">
            <a:spLocks noGrp="1"/>
          </p:cNvSpPr>
          <p:nvPr>
            <p:ph type="ctrTitle" idx="4294967295"/>
          </p:nvPr>
        </p:nvSpPr>
        <p:spPr>
          <a:xfrm>
            <a:off x="0" y="6530975"/>
            <a:ext cx="5473700" cy="423863"/>
          </a:xfrm>
          <a:prstGeom prst="rect">
            <a:avLst/>
          </a:prstGeom>
        </p:spPr>
        <p:txBody>
          <a:bodyPr lIns="91425" tIns="91425" rIns="91425" bIns="91425" anchor="ctr" anchorCtr="0">
            <a:noAutofit/>
          </a:bodyPr>
          <a:lstStyle/>
          <a:p>
            <a:pPr indent="457200">
              <a:lnSpc>
                <a:spcPct val="115000"/>
              </a:lnSpc>
            </a:pPr>
            <a:r>
              <a:rPr lang="en-AU" sz="800" dirty="0">
                <a:solidFill>
                  <a:srgbClr val="003366"/>
                </a:solidFill>
              </a:rPr>
              <a:t>Dealing with Uncertainties in Availability Models using Fuzzy Logic and Neural Networks </a:t>
            </a:r>
            <a:endParaRPr sz="800" dirty="0">
              <a:solidFill>
                <a:srgbClr val="003366"/>
              </a:solidFill>
            </a:endParaRPr>
          </a:p>
        </p:txBody>
      </p:sp>
      <p:pic>
        <p:nvPicPr>
          <p:cNvPr id="57" name="Shape 57"/>
          <p:cNvPicPr preferRelativeResize="0"/>
          <p:nvPr/>
        </p:nvPicPr>
        <p:blipFill>
          <a:blip r:embed="rId3">
            <a:alphaModFix/>
          </a:blip>
          <a:stretch>
            <a:fillRect/>
          </a:stretch>
        </p:blipFill>
        <p:spPr>
          <a:xfrm>
            <a:off x="82450" y="65950"/>
            <a:ext cx="464900" cy="498650"/>
          </a:xfrm>
          <a:prstGeom prst="rect">
            <a:avLst/>
          </a:prstGeom>
          <a:noFill/>
          <a:ln>
            <a:noFill/>
          </a:ln>
        </p:spPr>
      </p:pic>
      <p:pic>
        <p:nvPicPr>
          <p:cNvPr id="58" name="Shape 58"/>
          <p:cNvPicPr preferRelativeResize="0"/>
          <p:nvPr/>
        </p:nvPicPr>
        <p:blipFill>
          <a:blip r:embed="rId4">
            <a:alphaModFix/>
          </a:blip>
          <a:stretch>
            <a:fillRect/>
          </a:stretch>
        </p:blipFill>
        <p:spPr>
          <a:xfrm>
            <a:off x="0" y="630539"/>
            <a:ext cx="9143998" cy="97471"/>
          </a:xfrm>
          <a:prstGeom prst="rect">
            <a:avLst/>
          </a:prstGeom>
          <a:noFill/>
          <a:ln>
            <a:noFill/>
          </a:ln>
        </p:spPr>
      </p:pic>
      <p:cxnSp>
        <p:nvCxnSpPr>
          <p:cNvPr id="59" name="Shape 59"/>
          <p:cNvCxnSpPr/>
          <p:nvPr/>
        </p:nvCxnSpPr>
        <p:spPr>
          <a:xfrm rot="10800000">
            <a:off x="691550" y="125"/>
            <a:ext cx="0" cy="630299"/>
          </a:xfrm>
          <a:prstGeom prst="straightConnector1">
            <a:avLst/>
          </a:prstGeom>
          <a:noFill/>
          <a:ln w="9525" cap="flat" cmpd="sng">
            <a:solidFill>
              <a:srgbClr val="003366"/>
            </a:solidFill>
            <a:prstDash val="solid"/>
            <a:round/>
            <a:headEnd type="none" w="lg" len="lg"/>
            <a:tailEnd type="none" w="lg" len="lg"/>
          </a:ln>
        </p:spPr>
      </p:cxnSp>
      <p:sp>
        <p:nvSpPr>
          <p:cNvPr id="60" name="Shape 60"/>
          <p:cNvSpPr txBox="1"/>
          <p:nvPr/>
        </p:nvSpPr>
        <p:spPr>
          <a:xfrm>
            <a:off x="6783700" y="6531000"/>
            <a:ext cx="2599200" cy="363899"/>
          </a:xfrm>
          <a:prstGeom prst="rect">
            <a:avLst/>
          </a:prstGeom>
          <a:noFill/>
          <a:ln>
            <a:noFill/>
          </a:ln>
        </p:spPr>
        <p:txBody>
          <a:bodyPr lIns="91425" tIns="91425" rIns="91425" bIns="91425" anchor="t" anchorCtr="0">
            <a:noAutofit/>
          </a:bodyPr>
          <a:lstStyle/>
          <a:p>
            <a:pPr lvl="0" rtl="0">
              <a:spcBef>
                <a:spcPts val="0"/>
              </a:spcBef>
              <a:buNone/>
            </a:pPr>
            <a:r>
              <a:rPr lang="it" sz="1200" b="1">
                <a:solidFill>
                  <a:srgbClr val="FFFFFF"/>
                </a:solidFill>
              </a:rPr>
              <a:t>POLITECNICO DI MILANO</a:t>
            </a:r>
          </a:p>
        </p:txBody>
      </p:sp>
      <p:pic>
        <p:nvPicPr>
          <p:cNvPr id="61" name="Shape 61"/>
          <p:cNvPicPr preferRelativeResize="0"/>
          <p:nvPr/>
        </p:nvPicPr>
        <p:blipFill>
          <a:blip r:embed="rId5">
            <a:alphaModFix/>
          </a:blip>
          <a:stretch>
            <a:fillRect/>
          </a:stretch>
        </p:blipFill>
        <p:spPr>
          <a:xfrm>
            <a:off x="0" y="6571225"/>
            <a:ext cx="9144000" cy="286775"/>
          </a:xfrm>
          <a:prstGeom prst="rect">
            <a:avLst/>
          </a:prstGeom>
          <a:noFill/>
          <a:ln>
            <a:noFill/>
          </a:ln>
        </p:spPr>
      </p:pic>
      <p:sp>
        <p:nvSpPr>
          <p:cNvPr id="4" name="Rectangle 3"/>
          <p:cNvSpPr/>
          <p:nvPr/>
        </p:nvSpPr>
        <p:spPr>
          <a:xfrm>
            <a:off x="668196" y="3664936"/>
            <a:ext cx="1945552" cy="6985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Mobile device = </a:t>
            </a:r>
            <a:r>
              <a:rPr lang="en-US" b="1" dirty="0" smtClean="0"/>
              <a:t>0.3902</a:t>
            </a:r>
            <a:endParaRPr lang="en-US" b="1" dirty="0"/>
          </a:p>
        </p:txBody>
      </p:sp>
      <p:sp>
        <p:nvSpPr>
          <p:cNvPr id="12" name="Rectangle 11"/>
          <p:cNvSpPr/>
          <p:nvPr/>
        </p:nvSpPr>
        <p:spPr>
          <a:xfrm>
            <a:off x="3585465" y="3112437"/>
            <a:ext cx="1945552" cy="6985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Antenna = </a:t>
            </a:r>
            <a:r>
              <a:rPr lang="en-US" b="1" dirty="0" smtClean="0"/>
              <a:t>0.650</a:t>
            </a:r>
            <a:endParaRPr lang="en-US" b="1" dirty="0"/>
          </a:p>
        </p:txBody>
      </p:sp>
      <p:sp>
        <p:nvSpPr>
          <p:cNvPr id="13" name="Rectangle 12"/>
          <p:cNvSpPr/>
          <p:nvPr/>
        </p:nvSpPr>
        <p:spPr>
          <a:xfrm>
            <a:off x="3566688" y="4286521"/>
            <a:ext cx="1945552" cy="6985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Wi-Fi = </a:t>
            </a:r>
            <a:r>
              <a:rPr lang="en-US" b="1" dirty="0" smtClean="0"/>
              <a:t>0.05393</a:t>
            </a:r>
            <a:endParaRPr lang="en-US" b="1" dirty="0"/>
          </a:p>
        </p:txBody>
      </p:sp>
      <p:sp>
        <p:nvSpPr>
          <p:cNvPr id="14" name="Rectangle 13"/>
          <p:cNvSpPr/>
          <p:nvPr/>
        </p:nvSpPr>
        <p:spPr>
          <a:xfrm>
            <a:off x="6596643" y="4758725"/>
            <a:ext cx="1945552" cy="6985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SP3 = </a:t>
            </a:r>
            <a:r>
              <a:rPr lang="en-US" b="1" dirty="0" smtClean="0"/>
              <a:t>0.41726</a:t>
            </a:r>
            <a:endParaRPr lang="en-US" b="1" dirty="0"/>
          </a:p>
        </p:txBody>
      </p:sp>
      <p:sp>
        <p:nvSpPr>
          <p:cNvPr id="15" name="Rectangle 14"/>
          <p:cNvSpPr/>
          <p:nvPr/>
        </p:nvSpPr>
        <p:spPr>
          <a:xfrm>
            <a:off x="6596643" y="2480819"/>
            <a:ext cx="1945552" cy="698500"/>
          </a:xfrm>
          <a:prstGeom prst="rect">
            <a:avLst/>
          </a:prstGeom>
          <a:ln>
            <a:solidFill>
              <a:schemeClr val="accent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SP1 = </a:t>
            </a:r>
            <a:r>
              <a:rPr lang="en-US" b="1" dirty="0" smtClean="0"/>
              <a:t>0.6054</a:t>
            </a:r>
            <a:endParaRPr lang="en-US" b="1" dirty="0"/>
          </a:p>
        </p:txBody>
      </p:sp>
      <p:sp>
        <p:nvSpPr>
          <p:cNvPr id="16" name="Rectangle 15"/>
          <p:cNvSpPr/>
          <p:nvPr/>
        </p:nvSpPr>
        <p:spPr>
          <a:xfrm>
            <a:off x="6596643" y="3629518"/>
            <a:ext cx="1945552" cy="698500"/>
          </a:xfrm>
          <a:prstGeom prst="rect">
            <a:avLst/>
          </a:prstGeom>
          <a:ln>
            <a:solidFill>
              <a:schemeClr val="accent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SP2 = </a:t>
            </a:r>
            <a:r>
              <a:rPr lang="en-US" b="1" dirty="0" smtClean="0"/>
              <a:t>0.3459 </a:t>
            </a:r>
            <a:endParaRPr lang="en-US" b="1" dirty="0"/>
          </a:p>
        </p:txBody>
      </p:sp>
      <p:cxnSp>
        <p:nvCxnSpPr>
          <p:cNvPr id="6" name="Straight Connector 5"/>
          <p:cNvCxnSpPr/>
          <p:nvPr/>
        </p:nvCxnSpPr>
        <p:spPr>
          <a:xfrm>
            <a:off x="3070948" y="3539524"/>
            <a:ext cx="0" cy="10140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139442" y="2830069"/>
            <a:ext cx="8163" cy="2277906"/>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4" idx="3"/>
          </p:cNvCxnSpPr>
          <p:nvPr/>
        </p:nvCxnSpPr>
        <p:spPr>
          <a:xfrm flipV="1">
            <a:off x="2613748" y="4013200"/>
            <a:ext cx="457200" cy="9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endCxn id="12" idx="1"/>
          </p:cNvCxnSpPr>
          <p:nvPr/>
        </p:nvCxnSpPr>
        <p:spPr>
          <a:xfrm flipV="1">
            <a:off x="3070948" y="3461687"/>
            <a:ext cx="514517" cy="77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13" idx="1"/>
          </p:cNvCxnSpPr>
          <p:nvPr/>
        </p:nvCxnSpPr>
        <p:spPr>
          <a:xfrm>
            <a:off x="3070947" y="4553578"/>
            <a:ext cx="495741" cy="82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2" idx="3"/>
          </p:cNvCxnSpPr>
          <p:nvPr/>
        </p:nvCxnSpPr>
        <p:spPr>
          <a:xfrm>
            <a:off x="5531017" y="3461687"/>
            <a:ext cx="6084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512240" y="4661171"/>
            <a:ext cx="6084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15" idx="1"/>
          </p:cNvCxnSpPr>
          <p:nvPr/>
        </p:nvCxnSpPr>
        <p:spPr>
          <a:xfrm>
            <a:off x="6139443" y="2830069"/>
            <a:ext cx="457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120666" y="4013200"/>
            <a:ext cx="457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139443" y="5107975"/>
            <a:ext cx="45720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26410" y="884149"/>
            <a:ext cx="8491177" cy="1692771"/>
          </a:xfrm>
          <a:prstGeom prst="rect">
            <a:avLst/>
          </a:prstGeom>
          <a:noFill/>
        </p:spPr>
        <p:txBody>
          <a:bodyPr wrap="square" rtlCol="0">
            <a:spAutoFit/>
          </a:bodyPr>
          <a:lstStyle/>
          <a:p>
            <a:pPr algn="just"/>
            <a:r>
              <a:rPr lang="en-US" sz="2600" dirty="0" smtClean="0"/>
              <a:t>Block diagram with availability values after the </a:t>
            </a:r>
            <a:r>
              <a:rPr lang="en-US" sz="2600" b="1" dirty="0" smtClean="0"/>
              <a:t>three filtering phases</a:t>
            </a:r>
            <a:r>
              <a:rPr lang="en-US" sz="2600" dirty="0" smtClean="0"/>
              <a:t> (with the </a:t>
            </a:r>
            <a:r>
              <a:rPr lang="en-US" sz="2600" b="1" dirty="0" smtClean="0"/>
              <a:t>observed sources of uncertainty</a:t>
            </a:r>
            <a:r>
              <a:rPr lang="en-US" sz="2600" dirty="0" smtClean="0"/>
              <a:t>) with respect to the ‘standard’ </a:t>
            </a:r>
            <a:r>
              <a:rPr lang="en-US" sz="2600" b="1" dirty="0" smtClean="0"/>
              <a:t>availability </a:t>
            </a:r>
            <a:r>
              <a:rPr lang="en-US" sz="2600" dirty="0" smtClean="0"/>
              <a:t>(computed in the paper):</a:t>
            </a:r>
            <a:endParaRPr lang="en-US" sz="2600" dirty="0"/>
          </a:p>
        </p:txBody>
      </p:sp>
      <p:sp>
        <p:nvSpPr>
          <p:cNvPr id="7" name="TextBox 6"/>
          <p:cNvSpPr txBox="1"/>
          <p:nvPr/>
        </p:nvSpPr>
        <p:spPr>
          <a:xfrm>
            <a:off x="887050" y="4338036"/>
            <a:ext cx="1615352" cy="369332"/>
          </a:xfrm>
          <a:prstGeom prst="rect">
            <a:avLst/>
          </a:prstGeom>
          <a:noFill/>
        </p:spPr>
        <p:txBody>
          <a:bodyPr wrap="square" rtlCol="0">
            <a:spAutoFit/>
          </a:bodyPr>
          <a:lstStyle/>
          <a:p>
            <a:r>
              <a:rPr lang="en-US" sz="1800" dirty="0" smtClean="0"/>
              <a:t>It was </a:t>
            </a:r>
            <a:r>
              <a:rPr lang="en-US" sz="1800" b="1" dirty="0" smtClean="0"/>
              <a:t>0.9928</a:t>
            </a:r>
            <a:endParaRPr lang="en-US" sz="1800" b="1" dirty="0"/>
          </a:p>
        </p:txBody>
      </p:sp>
      <p:sp>
        <p:nvSpPr>
          <p:cNvPr id="29" name="TextBox 28"/>
          <p:cNvSpPr txBox="1"/>
          <p:nvPr/>
        </p:nvSpPr>
        <p:spPr>
          <a:xfrm>
            <a:off x="3908121" y="3781383"/>
            <a:ext cx="1615352" cy="369332"/>
          </a:xfrm>
          <a:prstGeom prst="rect">
            <a:avLst/>
          </a:prstGeom>
          <a:noFill/>
        </p:spPr>
        <p:txBody>
          <a:bodyPr wrap="square" rtlCol="0">
            <a:spAutoFit/>
          </a:bodyPr>
          <a:lstStyle/>
          <a:p>
            <a:r>
              <a:rPr lang="en-US" sz="1800" dirty="0" smtClean="0"/>
              <a:t>It was </a:t>
            </a:r>
            <a:r>
              <a:rPr lang="en-US" sz="1800" b="1" dirty="0" smtClean="0"/>
              <a:t>0.988</a:t>
            </a:r>
            <a:endParaRPr lang="en-US" sz="1800" b="1" dirty="0"/>
          </a:p>
        </p:txBody>
      </p:sp>
      <p:sp>
        <p:nvSpPr>
          <p:cNvPr id="30" name="TextBox 29"/>
          <p:cNvSpPr txBox="1"/>
          <p:nvPr/>
        </p:nvSpPr>
        <p:spPr>
          <a:xfrm>
            <a:off x="3905842" y="4922784"/>
            <a:ext cx="1615352" cy="369332"/>
          </a:xfrm>
          <a:prstGeom prst="rect">
            <a:avLst/>
          </a:prstGeom>
          <a:noFill/>
        </p:spPr>
        <p:txBody>
          <a:bodyPr wrap="square" rtlCol="0">
            <a:spAutoFit/>
          </a:bodyPr>
          <a:lstStyle/>
          <a:p>
            <a:r>
              <a:rPr lang="en-US" sz="1800" dirty="0" smtClean="0"/>
              <a:t>It was </a:t>
            </a:r>
            <a:r>
              <a:rPr lang="en-US" sz="1800" b="1" dirty="0" smtClean="0"/>
              <a:t>0.077</a:t>
            </a:r>
            <a:endParaRPr lang="en-US" sz="1800" b="1" dirty="0"/>
          </a:p>
        </p:txBody>
      </p:sp>
      <p:sp>
        <p:nvSpPr>
          <p:cNvPr id="33" name="TextBox 32"/>
          <p:cNvSpPr txBox="1"/>
          <p:nvPr/>
        </p:nvSpPr>
        <p:spPr>
          <a:xfrm>
            <a:off x="6783700" y="3132078"/>
            <a:ext cx="1615352" cy="369332"/>
          </a:xfrm>
          <a:prstGeom prst="rect">
            <a:avLst/>
          </a:prstGeom>
          <a:noFill/>
        </p:spPr>
        <p:txBody>
          <a:bodyPr wrap="square" rtlCol="0">
            <a:spAutoFit/>
          </a:bodyPr>
          <a:lstStyle/>
          <a:p>
            <a:r>
              <a:rPr lang="en-US" sz="1800" dirty="0" smtClean="0"/>
              <a:t>It was </a:t>
            </a:r>
            <a:r>
              <a:rPr lang="en-US" sz="1800" b="1" dirty="0" smtClean="0"/>
              <a:t>0.9929</a:t>
            </a:r>
            <a:endParaRPr lang="en-US" sz="1800" b="1" dirty="0"/>
          </a:p>
        </p:txBody>
      </p:sp>
      <p:sp>
        <p:nvSpPr>
          <p:cNvPr id="34" name="TextBox 33"/>
          <p:cNvSpPr txBox="1"/>
          <p:nvPr/>
        </p:nvSpPr>
        <p:spPr>
          <a:xfrm>
            <a:off x="6783700" y="4276049"/>
            <a:ext cx="1615352" cy="369332"/>
          </a:xfrm>
          <a:prstGeom prst="rect">
            <a:avLst/>
          </a:prstGeom>
          <a:noFill/>
        </p:spPr>
        <p:txBody>
          <a:bodyPr wrap="square" rtlCol="0">
            <a:spAutoFit/>
          </a:bodyPr>
          <a:lstStyle/>
          <a:p>
            <a:r>
              <a:rPr lang="en-US" sz="1800" dirty="0" smtClean="0"/>
              <a:t>It was </a:t>
            </a:r>
            <a:r>
              <a:rPr lang="en-US" sz="1800" b="1" dirty="0" smtClean="0"/>
              <a:t>0.922</a:t>
            </a:r>
            <a:endParaRPr lang="en-US" sz="1800" b="1" dirty="0"/>
          </a:p>
        </p:txBody>
      </p:sp>
      <p:sp>
        <p:nvSpPr>
          <p:cNvPr id="35" name="TextBox 34"/>
          <p:cNvSpPr txBox="1"/>
          <p:nvPr/>
        </p:nvSpPr>
        <p:spPr>
          <a:xfrm>
            <a:off x="6817565" y="5407760"/>
            <a:ext cx="1615352" cy="369332"/>
          </a:xfrm>
          <a:prstGeom prst="rect">
            <a:avLst/>
          </a:prstGeom>
          <a:noFill/>
        </p:spPr>
        <p:txBody>
          <a:bodyPr wrap="square" rtlCol="0">
            <a:spAutoFit/>
          </a:bodyPr>
          <a:lstStyle/>
          <a:p>
            <a:r>
              <a:rPr lang="en-US" sz="1800" dirty="0" smtClean="0"/>
              <a:t>It was </a:t>
            </a:r>
            <a:r>
              <a:rPr lang="en-US" sz="1800" b="1" dirty="0" smtClean="0"/>
              <a:t>0.988</a:t>
            </a:r>
            <a:endParaRPr lang="en-US" sz="1800" b="1" dirty="0"/>
          </a:p>
        </p:txBody>
      </p:sp>
      <p:sp>
        <p:nvSpPr>
          <p:cNvPr id="3" name="Explosion 2 2"/>
          <p:cNvSpPr/>
          <p:nvPr/>
        </p:nvSpPr>
        <p:spPr>
          <a:xfrm>
            <a:off x="203645" y="4604218"/>
            <a:ext cx="3559054" cy="1940498"/>
          </a:xfrm>
          <a:prstGeom prst="irregularSeal2">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b="1" dirty="0" smtClean="0">
                <a:solidFill>
                  <a:schemeClr val="tx1"/>
                </a:solidFill>
              </a:rPr>
              <a:t>UNCERTAINTY SOURCES</a:t>
            </a:r>
          </a:p>
          <a:p>
            <a:pPr algn="ctr"/>
            <a:r>
              <a:rPr lang="en-US" sz="1100" b="1" dirty="0" smtClean="0">
                <a:solidFill>
                  <a:schemeClr val="tx1"/>
                </a:solidFill>
              </a:rPr>
              <a:t>CAN HAVE A CONSIDERABLE</a:t>
            </a:r>
          </a:p>
          <a:p>
            <a:pPr algn="ctr"/>
            <a:r>
              <a:rPr lang="en-US" sz="1100" b="1" dirty="0" smtClean="0">
                <a:solidFill>
                  <a:schemeClr val="tx1"/>
                </a:solidFill>
              </a:rPr>
              <a:t>IMPACT! </a:t>
            </a:r>
            <a:endParaRPr lang="en-US" sz="1100" b="1" dirty="0">
              <a:solidFill>
                <a:schemeClr val="tx1"/>
              </a:solidFill>
            </a:endParaRPr>
          </a:p>
        </p:txBody>
      </p:sp>
    </p:spTree>
    <p:extLst>
      <p:ext uri="{BB962C8B-B14F-4D97-AF65-F5344CB8AC3E}">
        <p14:creationId xmlns:p14="http://schemas.microsoft.com/office/powerpoint/2010/main" val="76437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ppt_x"/>
                                          </p:val>
                                        </p:tav>
                                        <p:tav tm="100000">
                                          <p:val>
                                            <p:strVal val="#ppt_x"/>
                                          </p:val>
                                        </p:tav>
                                      </p:tavLst>
                                    </p:anim>
                                    <p:anim calcmode="lin" valueType="num">
                                      <p:cBhvr additive="base">
                                        <p:cTn id="12" dur="75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ppt_x"/>
                                          </p:val>
                                        </p:tav>
                                        <p:tav tm="100000">
                                          <p:val>
                                            <p:strVal val="#ppt_x"/>
                                          </p:val>
                                        </p:tav>
                                      </p:tavLst>
                                    </p:anim>
                                    <p:anim calcmode="lin" valueType="num">
                                      <p:cBhvr additive="base">
                                        <p:cTn id="16" dur="75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750" fill="hold"/>
                                        <p:tgtEl>
                                          <p:spTgt spid="13"/>
                                        </p:tgtEl>
                                        <p:attrNameLst>
                                          <p:attrName>ppt_x</p:attrName>
                                        </p:attrNameLst>
                                      </p:cBhvr>
                                      <p:tavLst>
                                        <p:tav tm="0">
                                          <p:val>
                                            <p:strVal val="#ppt_x"/>
                                          </p:val>
                                        </p:tav>
                                        <p:tav tm="100000">
                                          <p:val>
                                            <p:strVal val="#ppt_x"/>
                                          </p:val>
                                        </p:tav>
                                      </p:tavLst>
                                    </p:anim>
                                    <p:anim calcmode="lin" valueType="num">
                                      <p:cBhvr additive="base">
                                        <p:cTn id="20" dur="75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750" fill="hold"/>
                                        <p:tgtEl>
                                          <p:spTgt spid="14"/>
                                        </p:tgtEl>
                                        <p:attrNameLst>
                                          <p:attrName>ppt_x</p:attrName>
                                        </p:attrNameLst>
                                      </p:cBhvr>
                                      <p:tavLst>
                                        <p:tav tm="0">
                                          <p:val>
                                            <p:strVal val="#ppt_x"/>
                                          </p:val>
                                        </p:tav>
                                        <p:tav tm="100000">
                                          <p:val>
                                            <p:strVal val="#ppt_x"/>
                                          </p:val>
                                        </p:tav>
                                      </p:tavLst>
                                    </p:anim>
                                    <p:anim calcmode="lin" valueType="num">
                                      <p:cBhvr additive="base">
                                        <p:cTn id="24" dur="75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ppt_x"/>
                                          </p:val>
                                        </p:tav>
                                        <p:tav tm="100000">
                                          <p:val>
                                            <p:strVal val="#ppt_x"/>
                                          </p:val>
                                        </p:tav>
                                      </p:tavLst>
                                    </p:anim>
                                    <p:anim calcmode="lin" valueType="num">
                                      <p:cBhvr additive="base">
                                        <p:cTn id="28" dur="75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750" fill="hold"/>
                                        <p:tgtEl>
                                          <p:spTgt spid="6"/>
                                        </p:tgtEl>
                                        <p:attrNameLst>
                                          <p:attrName>ppt_x</p:attrName>
                                        </p:attrNameLst>
                                      </p:cBhvr>
                                      <p:tavLst>
                                        <p:tav tm="0">
                                          <p:val>
                                            <p:strVal val="#ppt_x"/>
                                          </p:val>
                                        </p:tav>
                                        <p:tav tm="100000">
                                          <p:val>
                                            <p:strVal val="#ppt_x"/>
                                          </p:val>
                                        </p:tav>
                                      </p:tavLst>
                                    </p:anim>
                                    <p:anim calcmode="lin" valueType="num">
                                      <p:cBhvr additive="base">
                                        <p:cTn id="36" dur="750" fill="hold"/>
                                        <p:tgtEl>
                                          <p:spTgt spid="6"/>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750" fill="hold"/>
                                        <p:tgtEl>
                                          <p:spTgt spid="19"/>
                                        </p:tgtEl>
                                        <p:attrNameLst>
                                          <p:attrName>ppt_x</p:attrName>
                                        </p:attrNameLst>
                                      </p:cBhvr>
                                      <p:tavLst>
                                        <p:tav tm="0">
                                          <p:val>
                                            <p:strVal val="#ppt_x"/>
                                          </p:val>
                                        </p:tav>
                                        <p:tav tm="100000">
                                          <p:val>
                                            <p:strVal val="#ppt_x"/>
                                          </p:val>
                                        </p:tav>
                                      </p:tavLst>
                                    </p:anim>
                                    <p:anim calcmode="lin" valueType="num">
                                      <p:cBhvr additive="base">
                                        <p:cTn id="40" dur="750" fill="hold"/>
                                        <p:tgtEl>
                                          <p:spTgt spid="19"/>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750" fill="hold"/>
                                        <p:tgtEl>
                                          <p:spTgt spid="23"/>
                                        </p:tgtEl>
                                        <p:attrNameLst>
                                          <p:attrName>ppt_x</p:attrName>
                                        </p:attrNameLst>
                                      </p:cBhvr>
                                      <p:tavLst>
                                        <p:tav tm="0">
                                          <p:val>
                                            <p:strVal val="#ppt_x"/>
                                          </p:val>
                                        </p:tav>
                                        <p:tav tm="100000">
                                          <p:val>
                                            <p:strVal val="#ppt_x"/>
                                          </p:val>
                                        </p:tav>
                                      </p:tavLst>
                                    </p:anim>
                                    <p:anim calcmode="lin" valueType="num">
                                      <p:cBhvr additive="base">
                                        <p:cTn id="48" dur="750" fill="hold"/>
                                        <p:tgtEl>
                                          <p:spTgt spid="23"/>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anim calcmode="lin" valueType="num">
                                      <p:cBhvr additive="base">
                                        <p:cTn id="51" dur="750" fill="hold"/>
                                        <p:tgtEl>
                                          <p:spTgt spid="25"/>
                                        </p:tgtEl>
                                        <p:attrNameLst>
                                          <p:attrName>ppt_x</p:attrName>
                                        </p:attrNameLst>
                                      </p:cBhvr>
                                      <p:tavLst>
                                        <p:tav tm="0">
                                          <p:val>
                                            <p:strVal val="#ppt_x"/>
                                          </p:val>
                                        </p:tav>
                                        <p:tav tm="100000">
                                          <p:val>
                                            <p:strVal val="#ppt_x"/>
                                          </p:val>
                                        </p:tav>
                                      </p:tavLst>
                                    </p:anim>
                                    <p:anim calcmode="lin" valueType="num">
                                      <p:cBhvr additive="base">
                                        <p:cTn id="52" dur="750" fill="hold"/>
                                        <p:tgtEl>
                                          <p:spTgt spid="25"/>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anim calcmode="lin" valueType="num">
                                      <p:cBhvr additive="base">
                                        <p:cTn id="55" dur="750" fill="hold"/>
                                        <p:tgtEl>
                                          <p:spTgt spid="26"/>
                                        </p:tgtEl>
                                        <p:attrNameLst>
                                          <p:attrName>ppt_x</p:attrName>
                                        </p:attrNameLst>
                                      </p:cBhvr>
                                      <p:tavLst>
                                        <p:tav tm="0">
                                          <p:val>
                                            <p:strVal val="#ppt_x"/>
                                          </p:val>
                                        </p:tav>
                                        <p:tav tm="100000">
                                          <p:val>
                                            <p:strVal val="#ppt_x"/>
                                          </p:val>
                                        </p:tav>
                                      </p:tavLst>
                                    </p:anim>
                                    <p:anim calcmode="lin" valueType="num">
                                      <p:cBhvr additive="base">
                                        <p:cTn id="56" dur="750" fill="hold"/>
                                        <p:tgtEl>
                                          <p:spTgt spid="26"/>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1"/>
                                        </p:tgtEl>
                                        <p:attrNameLst>
                                          <p:attrName>style.visibility</p:attrName>
                                        </p:attrNameLst>
                                      </p:cBhvr>
                                      <p:to>
                                        <p:strVal val="visible"/>
                                      </p:to>
                                    </p:set>
                                    <p:anim calcmode="lin" valueType="num">
                                      <p:cBhvr additive="base">
                                        <p:cTn id="59" dur="750" fill="hold"/>
                                        <p:tgtEl>
                                          <p:spTgt spid="31"/>
                                        </p:tgtEl>
                                        <p:attrNameLst>
                                          <p:attrName>ppt_x</p:attrName>
                                        </p:attrNameLst>
                                      </p:cBhvr>
                                      <p:tavLst>
                                        <p:tav tm="0">
                                          <p:val>
                                            <p:strVal val="#ppt_x"/>
                                          </p:val>
                                        </p:tav>
                                        <p:tav tm="100000">
                                          <p:val>
                                            <p:strVal val="#ppt_x"/>
                                          </p:val>
                                        </p:tav>
                                      </p:tavLst>
                                    </p:anim>
                                    <p:anim calcmode="lin" valueType="num">
                                      <p:cBhvr additive="base">
                                        <p:cTn id="60" dur="750" fill="hold"/>
                                        <p:tgtEl>
                                          <p:spTgt spid="31"/>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32"/>
                                        </p:tgtEl>
                                        <p:attrNameLst>
                                          <p:attrName>style.visibility</p:attrName>
                                        </p:attrNameLst>
                                      </p:cBhvr>
                                      <p:to>
                                        <p:strVal val="visible"/>
                                      </p:to>
                                    </p:set>
                                    <p:anim calcmode="lin" valueType="num">
                                      <p:cBhvr additive="base">
                                        <p:cTn id="63" dur="750" fill="hold"/>
                                        <p:tgtEl>
                                          <p:spTgt spid="32"/>
                                        </p:tgtEl>
                                        <p:attrNameLst>
                                          <p:attrName>ppt_x</p:attrName>
                                        </p:attrNameLst>
                                      </p:cBhvr>
                                      <p:tavLst>
                                        <p:tav tm="0">
                                          <p:val>
                                            <p:strVal val="#ppt_x"/>
                                          </p:val>
                                        </p:tav>
                                        <p:tav tm="100000">
                                          <p:val>
                                            <p:strVal val="#ppt_x"/>
                                          </p:val>
                                        </p:tav>
                                      </p:tavLst>
                                    </p:anim>
                                    <p:anim calcmode="lin" valueType="num">
                                      <p:cBhvr additive="base">
                                        <p:cTn id="64" dur="750" fill="hold"/>
                                        <p:tgtEl>
                                          <p:spTgt spid="32"/>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anim calcmode="lin" valueType="num">
                                      <p:cBhvr additive="base">
                                        <p:cTn id="67" dur="750" fill="hold"/>
                                        <p:tgtEl>
                                          <p:spTgt spid="37"/>
                                        </p:tgtEl>
                                        <p:attrNameLst>
                                          <p:attrName>ppt_x</p:attrName>
                                        </p:attrNameLst>
                                      </p:cBhvr>
                                      <p:tavLst>
                                        <p:tav tm="0">
                                          <p:val>
                                            <p:strVal val="#ppt_x"/>
                                          </p:val>
                                        </p:tav>
                                        <p:tav tm="100000">
                                          <p:val>
                                            <p:strVal val="#ppt_x"/>
                                          </p:val>
                                        </p:tav>
                                      </p:tavLst>
                                    </p:anim>
                                    <p:anim calcmode="lin" valueType="num">
                                      <p:cBhvr additive="base">
                                        <p:cTn id="68" dur="750" fill="hold"/>
                                        <p:tgtEl>
                                          <p:spTgt spid="37"/>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38"/>
                                        </p:tgtEl>
                                        <p:attrNameLst>
                                          <p:attrName>style.visibility</p:attrName>
                                        </p:attrNameLst>
                                      </p:cBhvr>
                                      <p:to>
                                        <p:strVal val="visible"/>
                                      </p:to>
                                    </p:set>
                                    <p:anim calcmode="lin" valueType="num">
                                      <p:cBhvr additive="base">
                                        <p:cTn id="71" dur="750" fill="hold"/>
                                        <p:tgtEl>
                                          <p:spTgt spid="38"/>
                                        </p:tgtEl>
                                        <p:attrNameLst>
                                          <p:attrName>ppt_x</p:attrName>
                                        </p:attrNameLst>
                                      </p:cBhvr>
                                      <p:tavLst>
                                        <p:tav tm="0">
                                          <p:val>
                                            <p:strVal val="#ppt_x"/>
                                          </p:val>
                                        </p:tav>
                                        <p:tav tm="100000">
                                          <p:val>
                                            <p:strVal val="#ppt_x"/>
                                          </p:val>
                                        </p:tav>
                                      </p:tavLst>
                                    </p:anim>
                                    <p:anim calcmode="lin" valueType="num">
                                      <p:cBhvr additive="base">
                                        <p:cTn id="72" dur="750" fill="hold"/>
                                        <p:tgtEl>
                                          <p:spTgt spid="38"/>
                                        </p:tgtEl>
                                        <p:attrNameLst>
                                          <p:attrName>ppt_y</p:attrName>
                                        </p:attrNameLst>
                                      </p:cBhvr>
                                      <p:tavLst>
                                        <p:tav tm="0">
                                          <p:val>
                                            <p:strVal val="1+#ppt_h/2"/>
                                          </p:val>
                                        </p:tav>
                                        <p:tav tm="100000">
                                          <p:val>
                                            <p:strVal val="#ppt_y"/>
                                          </p:val>
                                        </p:tav>
                                      </p:tavLst>
                                    </p:anim>
                                  </p:childTnLst>
                                </p:cTn>
                              </p:par>
                            </p:childTnLst>
                          </p:cTn>
                        </p:par>
                        <p:par>
                          <p:cTn id="73" fill="hold">
                            <p:stCondLst>
                              <p:cond delay="1250"/>
                            </p:stCondLst>
                            <p:childTnLst>
                              <p:par>
                                <p:cTn id="74" presetID="2" presetClass="entr" presetSubtype="4" fill="hold" grpId="0" nodeType="afterEffect">
                                  <p:stCondLst>
                                    <p:cond delay="0"/>
                                  </p:stCondLst>
                                  <p:childTnLst>
                                    <p:set>
                                      <p:cBhvr>
                                        <p:cTn id="75" dur="1" fill="hold">
                                          <p:stCondLst>
                                            <p:cond delay="0"/>
                                          </p:stCondLst>
                                        </p:cTn>
                                        <p:tgtEl>
                                          <p:spTgt spid="7"/>
                                        </p:tgtEl>
                                        <p:attrNameLst>
                                          <p:attrName>style.visibility</p:attrName>
                                        </p:attrNameLst>
                                      </p:cBhvr>
                                      <p:to>
                                        <p:strVal val="visible"/>
                                      </p:to>
                                    </p:set>
                                    <p:anim calcmode="lin" valueType="num">
                                      <p:cBhvr additive="base">
                                        <p:cTn id="76" dur="750" fill="hold"/>
                                        <p:tgtEl>
                                          <p:spTgt spid="7"/>
                                        </p:tgtEl>
                                        <p:attrNameLst>
                                          <p:attrName>ppt_x</p:attrName>
                                        </p:attrNameLst>
                                      </p:cBhvr>
                                      <p:tavLst>
                                        <p:tav tm="0">
                                          <p:val>
                                            <p:strVal val="#ppt_x"/>
                                          </p:val>
                                        </p:tav>
                                        <p:tav tm="100000">
                                          <p:val>
                                            <p:strVal val="#ppt_x"/>
                                          </p:val>
                                        </p:tav>
                                      </p:tavLst>
                                    </p:anim>
                                    <p:anim calcmode="lin" valueType="num">
                                      <p:cBhvr additive="base">
                                        <p:cTn id="77" dur="750" fill="hold"/>
                                        <p:tgtEl>
                                          <p:spTgt spid="7"/>
                                        </p:tgtEl>
                                        <p:attrNameLst>
                                          <p:attrName>ppt_y</p:attrName>
                                        </p:attrNameLst>
                                      </p:cBhvr>
                                      <p:tavLst>
                                        <p:tav tm="0">
                                          <p:val>
                                            <p:strVal val="1+#ppt_h/2"/>
                                          </p:val>
                                        </p:tav>
                                        <p:tav tm="100000">
                                          <p:val>
                                            <p:strVal val="#ppt_y"/>
                                          </p:val>
                                        </p:tav>
                                      </p:tavLst>
                                    </p:anim>
                                  </p:childTnLst>
                                </p:cTn>
                              </p:par>
                            </p:childTnLst>
                          </p:cTn>
                        </p:par>
                        <p:par>
                          <p:cTn id="78" fill="hold">
                            <p:stCondLst>
                              <p:cond delay="2000"/>
                            </p:stCondLst>
                            <p:childTnLst>
                              <p:par>
                                <p:cTn id="79" presetID="2" presetClass="entr" presetSubtype="4" fill="hold" grpId="0" nodeType="afterEffect">
                                  <p:stCondLst>
                                    <p:cond delay="0"/>
                                  </p:stCondLst>
                                  <p:childTnLst>
                                    <p:set>
                                      <p:cBhvr>
                                        <p:cTn id="80" dur="1" fill="hold">
                                          <p:stCondLst>
                                            <p:cond delay="0"/>
                                          </p:stCondLst>
                                        </p:cTn>
                                        <p:tgtEl>
                                          <p:spTgt spid="29"/>
                                        </p:tgtEl>
                                        <p:attrNameLst>
                                          <p:attrName>style.visibility</p:attrName>
                                        </p:attrNameLst>
                                      </p:cBhvr>
                                      <p:to>
                                        <p:strVal val="visible"/>
                                      </p:to>
                                    </p:set>
                                    <p:anim calcmode="lin" valueType="num">
                                      <p:cBhvr additive="base">
                                        <p:cTn id="81" dur="750" fill="hold"/>
                                        <p:tgtEl>
                                          <p:spTgt spid="29"/>
                                        </p:tgtEl>
                                        <p:attrNameLst>
                                          <p:attrName>ppt_x</p:attrName>
                                        </p:attrNameLst>
                                      </p:cBhvr>
                                      <p:tavLst>
                                        <p:tav tm="0">
                                          <p:val>
                                            <p:strVal val="#ppt_x"/>
                                          </p:val>
                                        </p:tav>
                                        <p:tav tm="100000">
                                          <p:val>
                                            <p:strVal val="#ppt_x"/>
                                          </p:val>
                                        </p:tav>
                                      </p:tavLst>
                                    </p:anim>
                                    <p:anim calcmode="lin" valueType="num">
                                      <p:cBhvr additive="base">
                                        <p:cTn id="82" dur="750" fill="hold"/>
                                        <p:tgtEl>
                                          <p:spTgt spid="29"/>
                                        </p:tgtEl>
                                        <p:attrNameLst>
                                          <p:attrName>ppt_y</p:attrName>
                                        </p:attrNameLst>
                                      </p:cBhvr>
                                      <p:tavLst>
                                        <p:tav tm="0">
                                          <p:val>
                                            <p:strVal val="1+#ppt_h/2"/>
                                          </p:val>
                                        </p:tav>
                                        <p:tav tm="100000">
                                          <p:val>
                                            <p:strVal val="#ppt_y"/>
                                          </p:val>
                                        </p:tav>
                                      </p:tavLst>
                                    </p:anim>
                                  </p:childTnLst>
                                </p:cTn>
                              </p:par>
                            </p:childTnLst>
                          </p:cTn>
                        </p:par>
                        <p:par>
                          <p:cTn id="83" fill="hold">
                            <p:stCondLst>
                              <p:cond delay="2750"/>
                            </p:stCondLst>
                            <p:childTnLst>
                              <p:par>
                                <p:cTn id="84" presetID="2" presetClass="entr" presetSubtype="4" fill="hold" grpId="0" nodeType="afterEffect">
                                  <p:stCondLst>
                                    <p:cond delay="0"/>
                                  </p:stCondLst>
                                  <p:childTnLst>
                                    <p:set>
                                      <p:cBhvr>
                                        <p:cTn id="85" dur="1" fill="hold">
                                          <p:stCondLst>
                                            <p:cond delay="0"/>
                                          </p:stCondLst>
                                        </p:cTn>
                                        <p:tgtEl>
                                          <p:spTgt spid="30"/>
                                        </p:tgtEl>
                                        <p:attrNameLst>
                                          <p:attrName>style.visibility</p:attrName>
                                        </p:attrNameLst>
                                      </p:cBhvr>
                                      <p:to>
                                        <p:strVal val="visible"/>
                                      </p:to>
                                    </p:set>
                                    <p:anim calcmode="lin" valueType="num">
                                      <p:cBhvr additive="base">
                                        <p:cTn id="86" dur="750" fill="hold"/>
                                        <p:tgtEl>
                                          <p:spTgt spid="30"/>
                                        </p:tgtEl>
                                        <p:attrNameLst>
                                          <p:attrName>ppt_x</p:attrName>
                                        </p:attrNameLst>
                                      </p:cBhvr>
                                      <p:tavLst>
                                        <p:tav tm="0">
                                          <p:val>
                                            <p:strVal val="#ppt_x"/>
                                          </p:val>
                                        </p:tav>
                                        <p:tav tm="100000">
                                          <p:val>
                                            <p:strVal val="#ppt_x"/>
                                          </p:val>
                                        </p:tav>
                                      </p:tavLst>
                                    </p:anim>
                                    <p:anim calcmode="lin" valueType="num">
                                      <p:cBhvr additive="base">
                                        <p:cTn id="87" dur="750" fill="hold"/>
                                        <p:tgtEl>
                                          <p:spTgt spid="30"/>
                                        </p:tgtEl>
                                        <p:attrNameLst>
                                          <p:attrName>ppt_y</p:attrName>
                                        </p:attrNameLst>
                                      </p:cBhvr>
                                      <p:tavLst>
                                        <p:tav tm="0">
                                          <p:val>
                                            <p:strVal val="1+#ppt_h/2"/>
                                          </p:val>
                                        </p:tav>
                                        <p:tav tm="100000">
                                          <p:val>
                                            <p:strVal val="#ppt_y"/>
                                          </p:val>
                                        </p:tav>
                                      </p:tavLst>
                                    </p:anim>
                                  </p:childTnLst>
                                </p:cTn>
                              </p:par>
                            </p:childTnLst>
                          </p:cTn>
                        </p:par>
                        <p:par>
                          <p:cTn id="88" fill="hold">
                            <p:stCondLst>
                              <p:cond delay="3500"/>
                            </p:stCondLst>
                            <p:childTnLst>
                              <p:par>
                                <p:cTn id="89" presetID="2" presetClass="entr" presetSubtype="4" fill="hold" grpId="0" nodeType="afterEffect">
                                  <p:stCondLst>
                                    <p:cond delay="0"/>
                                  </p:stCondLst>
                                  <p:childTnLst>
                                    <p:set>
                                      <p:cBhvr>
                                        <p:cTn id="90" dur="1" fill="hold">
                                          <p:stCondLst>
                                            <p:cond delay="0"/>
                                          </p:stCondLst>
                                        </p:cTn>
                                        <p:tgtEl>
                                          <p:spTgt spid="33"/>
                                        </p:tgtEl>
                                        <p:attrNameLst>
                                          <p:attrName>style.visibility</p:attrName>
                                        </p:attrNameLst>
                                      </p:cBhvr>
                                      <p:to>
                                        <p:strVal val="visible"/>
                                      </p:to>
                                    </p:set>
                                    <p:anim calcmode="lin" valueType="num">
                                      <p:cBhvr additive="base">
                                        <p:cTn id="91" dur="750" fill="hold"/>
                                        <p:tgtEl>
                                          <p:spTgt spid="33"/>
                                        </p:tgtEl>
                                        <p:attrNameLst>
                                          <p:attrName>ppt_x</p:attrName>
                                        </p:attrNameLst>
                                      </p:cBhvr>
                                      <p:tavLst>
                                        <p:tav tm="0">
                                          <p:val>
                                            <p:strVal val="#ppt_x"/>
                                          </p:val>
                                        </p:tav>
                                        <p:tav tm="100000">
                                          <p:val>
                                            <p:strVal val="#ppt_x"/>
                                          </p:val>
                                        </p:tav>
                                      </p:tavLst>
                                    </p:anim>
                                    <p:anim calcmode="lin" valueType="num">
                                      <p:cBhvr additive="base">
                                        <p:cTn id="92" dur="750" fill="hold"/>
                                        <p:tgtEl>
                                          <p:spTgt spid="33"/>
                                        </p:tgtEl>
                                        <p:attrNameLst>
                                          <p:attrName>ppt_y</p:attrName>
                                        </p:attrNameLst>
                                      </p:cBhvr>
                                      <p:tavLst>
                                        <p:tav tm="0">
                                          <p:val>
                                            <p:strVal val="1+#ppt_h/2"/>
                                          </p:val>
                                        </p:tav>
                                        <p:tav tm="100000">
                                          <p:val>
                                            <p:strVal val="#ppt_y"/>
                                          </p:val>
                                        </p:tav>
                                      </p:tavLst>
                                    </p:anim>
                                  </p:childTnLst>
                                </p:cTn>
                              </p:par>
                            </p:childTnLst>
                          </p:cTn>
                        </p:par>
                        <p:par>
                          <p:cTn id="93" fill="hold">
                            <p:stCondLst>
                              <p:cond delay="4250"/>
                            </p:stCondLst>
                            <p:childTnLst>
                              <p:par>
                                <p:cTn id="94" presetID="2" presetClass="entr" presetSubtype="4"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 calcmode="lin" valueType="num">
                                      <p:cBhvr additive="base">
                                        <p:cTn id="96" dur="750" fill="hold"/>
                                        <p:tgtEl>
                                          <p:spTgt spid="34"/>
                                        </p:tgtEl>
                                        <p:attrNameLst>
                                          <p:attrName>ppt_x</p:attrName>
                                        </p:attrNameLst>
                                      </p:cBhvr>
                                      <p:tavLst>
                                        <p:tav tm="0">
                                          <p:val>
                                            <p:strVal val="#ppt_x"/>
                                          </p:val>
                                        </p:tav>
                                        <p:tav tm="100000">
                                          <p:val>
                                            <p:strVal val="#ppt_x"/>
                                          </p:val>
                                        </p:tav>
                                      </p:tavLst>
                                    </p:anim>
                                    <p:anim calcmode="lin" valueType="num">
                                      <p:cBhvr additive="base">
                                        <p:cTn id="97" dur="750" fill="hold"/>
                                        <p:tgtEl>
                                          <p:spTgt spid="34"/>
                                        </p:tgtEl>
                                        <p:attrNameLst>
                                          <p:attrName>ppt_y</p:attrName>
                                        </p:attrNameLst>
                                      </p:cBhvr>
                                      <p:tavLst>
                                        <p:tav tm="0">
                                          <p:val>
                                            <p:strVal val="1+#ppt_h/2"/>
                                          </p:val>
                                        </p:tav>
                                        <p:tav tm="100000">
                                          <p:val>
                                            <p:strVal val="#ppt_y"/>
                                          </p:val>
                                        </p:tav>
                                      </p:tavLst>
                                    </p:anim>
                                  </p:childTnLst>
                                </p:cTn>
                              </p:par>
                            </p:childTnLst>
                          </p:cTn>
                        </p:par>
                        <p:par>
                          <p:cTn id="98" fill="hold">
                            <p:stCondLst>
                              <p:cond delay="5000"/>
                            </p:stCondLst>
                            <p:childTnLst>
                              <p:par>
                                <p:cTn id="99" presetID="2" presetClass="entr" presetSubtype="4" fill="hold" grpId="0" nodeType="afterEffect">
                                  <p:stCondLst>
                                    <p:cond delay="0"/>
                                  </p:stCondLst>
                                  <p:childTnLst>
                                    <p:set>
                                      <p:cBhvr>
                                        <p:cTn id="100" dur="1" fill="hold">
                                          <p:stCondLst>
                                            <p:cond delay="0"/>
                                          </p:stCondLst>
                                        </p:cTn>
                                        <p:tgtEl>
                                          <p:spTgt spid="35"/>
                                        </p:tgtEl>
                                        <p:attrNameLst>
                                          <p:attrName>style.visibility</p:attrName>
                                        </p:attrNameLst>
                                      </p:cBhvr>
                                      <p:to>
                                        <p:strVal val="visible"/>
                                      </p:to>
                                    </p:set>
                                    <p:anim calcmode="lin" valueType="num">
                                      <p:cBhvr additive="base">
                                        <p:cTn id="101" dur="750" fill="hold"/>
                                        <p:tgtEl>
                                          <p:spTgt spid="35"/>
                                        </p:tgtEl>
                                        <p:attrNameLst>
                                          <p:attrName>ppt_x</p:attrName>
                                        </p:attrNameLst>
                                      </p:cBhvr>
                                      <p:tavLst>
                                        <p:tav tm="0">
                                          <p:val>
                                            <p:strVal val="#ppt_x"/>
                                          </p:val>
                                        </p:tav>
                                        <p:tav tm="100000">
                                          <p:val>
                                            <p:strVal val="#ppt_x"/>
                                          </p:val>
                                        </p:tav>
                                      </p:tavLst>
                                    </p:anim>
                                    <p:anim calcmode="lin" valueType="num">
                                      <p:cBhvr additive="base">
                                        <p:cTn id="102" dur="750" fill="hold"/>
                                        <p:tgtEl>
                                          <p:spTgt spid="35"/>
                                        </p:tgtEl>
                                        <p:attrNameLst>
                                          <p:attrName>ppt_y</p:attrName>
                                        </p:attrNameLst>
                                      </p:cBhvr>
                                      <p:tavLst>
                                        <p:tav tm="0">
                                          <p:val>
                                            <p:strVal val="1+#ppt_h/2"/>
                                          </p:val>
                                        </p:tav>
                                        <p:tav tm="100000">
                                          <p:val>
                                            <p:strVal val="#ppt_y"/>
                                          </p:val>
                                        </p:tav>
                                      </p:tavLst>
                                    </p:anim>
                                  </p:childTnLst>
                                </p:cTn>
                              </p:par>
                            </p:childTnLst>
                          </p:cTn>
                        </p:par>
                        <p:par>
                          <p:cTn id="103" fill="hold">
                            <p:stCondLst>
                              <p:cond delay="5750"/>
                            </p:stCondLst>
                            <p:childTnLst>
                              <p:par>
                                <p:cTn id="104" presetID="53" presetClass="entr" presetSubtype="16" fill="hold" grpId="0" nodeType="afterEffect">
                                  <p:stCondLst>
                                    <p:cond delay="1000"/>
                                  </p:stCondLst>
                                  <p:childTnLst>
                                    <p:set>
                                      <p:cBhvr>
                                        <p:cTn id="105" dur="1" fill="hold">
                                          <p:stCondLst>
                                            <p:cond delay="0"/>
                                          </p:stCondLst>
                                        </p:cTn>
                                        <p:tgtEl>
                                          <p:spTgt spid="3"/>
                                        </p:tgtEl>
                                        <p:attrNameLst>
                                          <p:attrName>style.visibility</p:attrName>
                                        </p:attrNameLst>
                                      </p:cBhvr>
                                      <p:to>
                                        <p:strVal val="visible"/>
                                      </p:to>
                                    </p:set>
                                    <p:anim calcmode="lin" valueType="num">
                                      <p:cBhvr>
                                        <p:cTn id="106" dur="500" fill="hold"/>
                                        <p:tgtEl>
                                          <p:spTgt spid="3"/>
                                        </p:tgtEl>
                                        <p:attrNameLst>
                                          <p:attrName>ppt_w</p:attrName>
                                        </p:attrNameLst>
                                      </p:cBhvr>
                                      <p:tavLst>
                                        <p:tav tm="0">
                                          <p:val>
                                            <p:fltVal val="0"/>
                                          </p:val>
                                        </p:tav>
                                        <p:tav tm="100000">
                                          <p:val>
                                            <p:strVal val="#ppt_w"/>
                                          </p:val>
                                        </p:tav>
                                      </p:tavLst>
                                    </p:anim>
                                    <p:anim calcmode="lin" valueType="num">
                                      <p:cBhvr>
                                        <p:cTn id="107" dur="500" fill="hold"/>
                                        <p:tgtEl>
                                          <p:spTgt spid="3"/>
                                        </p:tgtEl>
                                        <p:attrNameLst>
                                          <p:attrName>ppt_h</p:attrName>
                                        </p:attrNameLst>
                                      </p:cBhvr>
                                      <p:tavLst>
                                        <p:tav tm="0">
                                          <p:val>
                                            <p:fltVal val="0"/>
                                          </p:val>
                                        </p:tav>
                                        <p:tav tm="100000">
                                          <p:val>
                                            <p:strVal val="#ppt_h"/>
                                          </p:val>
                                        </p:tav>
                                      </p:tavLst>
                                    </p:anim>
                                    <p:animEffect transition="in" filter="fade">
                                      <p:cBhvr>
                                        <p:cTn id="10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animBg="1"/>
      <p:bldP spid="14" grpId="0" animBg="1"/>
      <p:bldP spid="15" grpId="0" animBg="1"/>
      <p:bldP spid="16" grpId="0" animBg="1"/>
      <p:bldP spid="7" grpId="0"/>
      <p:bldP spid="29" grpId="0"/>
      <p:bldP spid="30" grpId="0"/>
      <p:bldP spid="33" grpId="0"/>
      <p:bldP spid="34" grpId="0"/>
      <p:bldP spid="35" grpId="0"/>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837450" y="131950"/>
            <a:ext cx="8136900" cy="498599"/>
          </a:xfrm>
          <a:prstGeom prst="rect">
            <a:avLst/>
          </a:prstGeom>
        </p:spPr>
        <p:txBody>
          <a:bodyPr lIns="91425" tIns="91425" rIns="91425" bIns="91425" anchor="b" anchorCtr="0">
            <a:noAutofit/>
          </a:bodyPr>
          <a:lstStyle/>
          <a:p>
            <a:pPr lvl="0" rtl="0">
              <a:spcBef>
                <a:spcPts val="0"/>
              </a:spcBef>
              <a:buNone/>
            </a:pPr>
            <a:r>
              <a:rPr lang="en-AU" sz="3000" dirty="0" smtClean="0">
                <a:solidFill>
                  <a:srgbClr val="003366"/>
                </a:solidFill>
              </a:rPr>
              <a:t>Final Results (Fuzzy Logic)</a:t>
            </a:r>
            <a:endParaRPr lang="en-AU" sz="3000" dirty="0">
              <a:solidFill>
                <a:srgbClr val="003366"/>
              </a:solidFill>
            </a:endParaRPr>
          </a:p>
        </p:txBody>
      </p:sp>
      <p:pic>
        <p:nvPicPr>
          <p:cNvPr id="57" name="Shape 57"/>
          <p:cNvPicPr preferRelativeResize="0"/>
          <p:nvPr/>
        </p:nvPicPr>
        <p:blipFill>
          <a:blip r:embed="rId3">
            <a:alphaModFix/>
          </a:blip>
          <a:stretch>
            <a:fillRect/>
          </a:stretch>
        </p:blipFill>
        <p:spPr>
          <a:xfrm>
            <a:off x="82450" y="65950"/>
            <a:ext cx="464900" cy="498650"/>
          </a:xfrm>
          <a:prstGeom prst="rect">
            <a:avLst/>
          </a:prstGeom>
          <a:noFill/>
          <a:ln>
            <a:noFill/>
          </a:ln>
        </p:spPr>
      </p:pic>
      <p:pic>
        <p:nvPicPr>
          <p:cNvPr id="58" name="Shape 58"/>
          <p:cNvPicPr preferRelativeResize="0"/>
          <p:nvPr/>
        </p:nvPicPr>
        <p:blipFill>
          <a:blip r:embed="rId4">
            <a:alphaModFix/>
          </a:blip>
          <a:stretch>
            <a:fillRect/>
          </a:stretch>
        </p:blipFill>
        <p:spPr>
          <a:xfrm>
            <a:off x="0" y="630539"/>
            <a:ext cx="9143998" cy="97471"/>
          </a:xfrm>
          <a:prstGeom prst="rect">
            <a:avLst/>
          </a:prstGeom>
          <a:noFill/>
          <a:ln>
            <a:noFill/>
          </a:ln>
        </p:spPr>
      </p:pic>
      <p:cxnSp>
        <p:nvCxnSpPr>
          <p:cNvPr id="59" name="Shape 59"/>
          <p:cNvCxnSpPr/>
          <p:nvPr/>
        </p:nvCxnSpPr>
        <p:spPr>
          <a:xfrm rot="10800000">
            <a:off x="691550" y="125"/>
            <a:ext cx="0" cy="630299"/>
          </a:xfrm>
          <a:prstGeom prst="straightConnector1">
            <a:avLst/>
          </a:prstGeom>
          <a:noFill/>
          <a:ln w="9525" cap="flat" cmpd="sng">
            <a:solidFill>
              <a:srgbClr val="003366"/>
            </a:solidFill>
            <a:prstDash val="solid"/>
            <a:round/>
            <a:headEnd type="none" w="lg" len="lg"/>
            <a:tailEnd type="none" w="lg" len="lg"/>
          </a:ln>
        </p:spPr>
      </p:cxnSp>
      <p:sp>
        <p:nvSpPr>
          <p:cNvPr id="60" name="Shape 60"/>
          <p:cNvSpPr txBox="1"/>
          <p:nvPr/>
        </p:nvSpPr>
        <p:spPr>
          <a:xfrm>
            <a:off x="6783700" y="6531000"/>
            <a:ext cx="2599200" cy="363899"/>
          </a:xfrm>
          <a:prstGeom prst="rect">
            <a:avLst/>
          </a:prstGeom>
          <a:noFill/>
          <a:ln>
            <a:noFill/>
          </a:ln>
        </p:spPr>
        <p:txBody>
          <a:bodyPr lIns="91425" tIns="91425" rIns="91425" bIns="91425" anchor="t" anchorCtr="0">
            <a:noAutofit/>
          </a:bodyPr>
          <a:lstStyle/>
          <a:p>
            <a:pPr lvl="0" rtl="0">
              <a:spcBef>
                <a:spcPts val="0"/>
              </a:spcBef>
              <a:buNone/>
            </a:pPr>
            <a:r>
              <a:rPr lang="it" sz="1200" b="1">
                <a:solidFill>
                  <a:srgbClr val="FFFFFF"/>
                </a:solidFill>
              </a:rPr>
              <a:t>POLITECNICO DI MILANO</a:t>
            </a:r>
          </a:p>
        </p:txBody>
      </p:sp>
      <p:pic>
        <p:nvPicPr>
          <p:cNvPr id="61" name="Shape 61"/>
          <p:cNvPicPr preferRelativeResize="0"/>
          <p:nvPr/>
        </p:nvPicPr>
        <p:blipFill>
          <a:blip r:embed="rId5">
            <a:alphaModFix/>
          </a:blip>
          <a:stretch>
            <a:fillRect/>
          </a:stretch>
        </p:blipFill>
        <p:spPr>
          <a:xfrm>
            <a:off x="0" y="6571225"/>
            <a:ext cx="9144000" cy="286775"/>
          </a:xfrm>
          <a:prstGeom prst="rect">
            <a:avLst/>
          </a:prstGeom>
          <a:noFill/>
          <a:ln>
            <a:noFill/>
          </a:ln>
        </p:spPr>
      </p:pic>
      <p:sp>
        <p:nvSpPr>
          <p:cNvPr id="62" name="Shape 62"/>
          <p:cNvSpPr txBox="1">
            <a:spLocks noGrp="1"/>
          </p:cNvSpPr>
          <p:nvPr>
            <p:ph type="ctrTitle" idx="4294967295"/>
          </p:nvPr>
        </p:nvSpPr>
        <p:spPr>
          <a:xfrm>
            <a:off x="-342900" y="6531000"/>
            <a:ext cx="5473699" cy="424200"/>
          </a:xfrm>
          <a:prstGeom prst="rect">
            <a:avLst/>
          </a:prstGeom>
        </p:spPr>
        <p:txBody>
          <a:bodyPr lIns="91425" tIns="91425" rIns="91425" bIns="91425" anchor="ctr" anchorCtr="0">
            <a:noAutofit/>
          </a:bodyPr>
          <a:lstStyle/>
          <a:p>
            <a:pPr indent="457200">
              <a:lnSpc>
                <a:spcPct val="115000"/>
              </a:lnSpc>
            </a:pPr>
            <a:r>
              <a:rPr lang="en-AU" sz="800" dirty="0">
                <a:solidFill>
                  <a:srgbClr val="003366"/>
                </a:solidFill>
              </a:rPr>
              <a:t>Dealing with Uncertainties in Availability Models using Fuzzy Logic and Neural Networks </a:t>
            </a:r>
            <a:endParaRPr sz="800" dirty="0">
              <a:solidFill>
                <a:srgbClr val="003366"/>
              </a:solidFill>
            </a:endParaRPr>
          </a:p>
        </p:txBody>
      </p:sp>
      <p:sp>
        <p:nvSpPr>
          <p:cNvPr id="2" name="TextBox 1"/>
          <p:cNvSpPr txBox="1"/>
          <p:nvPr/>
        </p:nvSpPr>
        <p:spPr>
          <a:xfrm>
            <a:off x="547351" y="757486"/>
            <a:ext cx="8071716" cy="4524315"/>
          </a:xfrm>
          <a:prstGeom prst="rect">
            <a:avLst/>
          </a:prstGeom>
          <a:noFill/>
        </p:spPr>
        <p:txBody>
          <a:bodyPr wrap="square" rtlCol="0">
            <a:spAutoFit/>
          </a:bodyPr>
          <a:lstStyle/>
          <a:p>
            <a:pPr algn="just"/>
            <a:r>
              <a:rPr lang="en-US" sz="2400" dirty="0" smtClean="0"/>
              <a:t>If we compute the </a:t>
            </a:r>
            <a:r>
              <a:rPr lang="en-US" sz="2400" b="1" dirty="0" smtClean="0"/>
              <a:t>availability</a:t>
            </a:r>
            <a:r>
              <a:rPr lang="en-US" sz="2400" dirty="0" smtClean="0"/>
              <a:t> on this new block diagram (see previous slide) with usual </a:t>
            </a:r>
            <a:r>
              <a:rPr lang="en-US" sz="2400" i="1" dirty="0" smtClean="0"/>
              <a:t>series </a:t>
            </a:r>
            <a:r>
              <a:rPr lang="en-US" sz="2400" dirty="0" smtClean="0"/>
              <a:t>and </a:t>
            </a:r>
            <a:r>
              <a:rPr lang="en-US" sz="2400" i="1" dirty="0" smtClean="0"/>
              <a:t>parallel </a:t>
            </a:r>
            <a:r>
              <a:rPr lang="en-US" sz="2400" dirty="0" smtClean="0"/>
              <a:t>rules we obtain an overall availability </a:t>
            </a:r>
            <a:r>
              <a:rPr lang="en-US" sz="2400" b="1" dirty="0" smtClean="0"/>
              <a:t>A = 0.22177</a:t>
            </a:r>
            <a:r>
              <a:rPr lang="en-US" sz="2400" dirty="0" smtClean="0"/>
              <a:t>. if needed, it can be normalized with a specific technique.</a:t>
            </a:r>
            <a:endParaRPr lang="en-US" sz="2400" b="1" dirty="0" smtClean="0"/>
          </a:p>
          <a:p>
            <a:pPr algn="just"/>
            <a:endParaRPr lang="en-US" sz="2400" dirty="0"/>
          </a:p>
          <a:p>
            <a:pPr algn="just"/>
            <a:endParaRPr lang="en-US" sz="2400" dirty="0" smtClean="0"/>
          </a:p>
          <a:p>
            <a:pPr algn="just"/>
            <a:r>
              <a:rPr lang="en-US" sz="2400" dirty="0" smtClean="0"/>
              <a:t>With the </a:t>
            </a:r>
            <a:r>
              <a:rPr lang="en-US" sz="2400" b="1" dirty="0" smtClean="0"/>
              <a:t>Fuzzy waterfall approach </a:t>
            </a:r>
            <a:r>
              <a:rPr lang="en-US" sz="2400" dirty="0" smtClean="0"/>
              <a:t>instead, and in particular the influence of the </a:t>
            </a:r>
            <a:r>
              <a:rPr lang="en-US" sz="2400" i="1" dirty="0" smtClean="0"/>
              <a:t>Gaussian functions </a:t>
            </a:r>
            <a:r>
              <a:rPr lang="en-US" sz="2400" dirty="0" smtClean="0"/>
              <a:t>for the output,  with crisp values mapped into fuzzy membership functions we obtain </a:t>
            </a:r>
            <a:r>
              <a:rPr lang="en-US" sz="2400" b="1" dirty="0" smtClean="0"/>
              <a:t>A = 0.5 </a:t>
            </a:r>
            <a:r>
              <a:rPr lang="en-US" sz="2400" dirty="0" smtClean="0"/>
              <a:t>(with fuzzy membership </a:t>
            </a:r>
            <a:r>
              <a:rPr lang="en-US" sz="2400" i="1" dirty="0" smtClean="0"/>
              <a:t>Normal = 1</a:t>
            </a:r>
            <a:r>
              <a:rPr lang="en-US" sz="2400" dirty="0" smtClean="0"/>
              <a:t>).</a:t>
            </a:r>
          </a:p>
          <a:p>
            <a:pPr algn="just"/>
            <a:endParaRPr lang="en-US" sz="2400" dirty="0"/>
          </a:p>
        </p:txBody>
      </p:sp>
      <p:sp>
        <p:nvSpPr>
          <p:cNvPr id="4" name="TextBox 3"/>
          <p:cNvSpPr txBox="1"/>
          <p:nvPr/>
        </p:nvSpPr>
        <p:spPr>
          <a:xfrm>
            <a:off x="2393949" y="2506134"/>
            <a:ext cx="4140199" cy="400110"/>
          </a:xfrm>
          <a:prstGeom prst="rect">
            <a:avLst/>
          </a:prstGeom>
          <a:solidFill>
            <a:srgbClr val="FF0000">
              <a:alpha val="81961"/>
            </a:srgbClr>
          </a:solidFill>
          <a:ln>
            <a:solidFill>
              <a:schemeClr val="accent2">
                <a:lumMod val="50000"/>
              </a:schemeClr>
            </a:solidFill>
          </a:ln>
        </p:spPr>
        <p:txBody>
          <a:bodyPr wrap="square" rtlCol="0">
            <a:spAutoFit/>
          </a:bodyPr>
          <a:lstStyle/>
          <a:p>
            <a:r>
              <a:rPr lang="en-US" sz="2000" b="1" dirty="0" smtClean="0"/>
              <a:t>N.B</a:t>
            </a:r>
            <a:r>
              <a:rPr lang="en-US" sz="2000" dirty="0" smtClean="0"/>
              <a:t>. In the original paper </a:t>
            </a:r>
            <a:r>
              <a:rPr lang="en-US" sz="2000" b="1" dirty="0" smtClean="0"/>
              <a:t>A = 0.98</a:t>
            </a:r>
            <a:endParaRPr lang="en-US" sz="2000" b="1" dirty="0"/>
          </a:p>
        </p:txBody>
      </p:sp>
      <p:pic>
        <p:nvPicPr>
          <p:cNvPr id="11" name="Picture 10" descr="../../Desktop/Screen%20Shot%202017-11-09%20at%2012.19.33"/>
          <p:cNvPicPr/>
          <p:nvPr/>
        </p:nvPicPr>
        <p:blipFill rotWithShape="1">
          <a:blip r:embed="rId6">
            <a:extLst>
              <a:ext uri="{28A0092B-C50C-407E-A947-70E740481C1C}">
                <a14:useLocalDpi xmlns:a14="http://schemas.microsoft.com/office/drawing/2010/main" val="0"/>
              </a:ext>
            </a:extLst>
          </a:blip>
          <a:srcRect l="16098" t="5650" r="21780" b="36699"/>
          <a:stretch/>
        </p:blipFill>
        <p:spPr bwMode="auto">
          <a:xfrm>
            <a:off x="501163" y="5022664"/>
            <a:ext cx="2425912" cy="1451362"/>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pic>
        <p:nvPicPr>
          <p:cNvPr id="12" name="Picture 11" descr="../../Desktop/Screen%20Shot%202017-11-09%20at%2012.20.07"/>
          <p:cNvPicPr/>
          <p:nvPr/>
        </p:nvPicPr>
        <p:blipFill rotWithShape="1">
          <a:blip r:embed="rId7">
            <a:extLst>
              <a:ext uri="{28A0092B-C50C-407E-A947-70E740481C1C}">
                <a14:useLocalDpi xmlns:a14="http://schemas.microsoft.com/office/drawing/2010/main" val="0"/>
              </a:ext>
            </a:extLst>
          </a:blip>
          <a:srcRect l="17555" t="5363" r="22867" b="39107"/>
          <a:stretch/>
        </p:blipFill>
        <p:spPr bwMode="auto">
          <a:xfrm>
            <a:off x="3321758" y="5022664"/>
            <a:ext cx="2503306" cy="1451361"/>
          </a:xfrm>
          <a:prstGeom prst="rect">
            <a:avLst/>
          </a:prstGeom>
          <a:noFill/>
          <a:ln>
            <a:solidFill>
              <a:schemeClr val="tx1"/>
            </a:solidFill>
          </a:ln>
          <a:extLst>
            <a:ext uri="{53640926-AAD7-44D8-BBD7-CCE9431645EC}">
              <a14:shadowObscured xmlns:a14="http://schemas.microsoft.com/office/drawing/2010/main"/>
            </a:ext>
          </a:extLst>
        </p:spPr>
      </p:pic>
      <p:pic>
        <p:nvPicPr>
          <p:cNvPr id="13" name="Picture 12" descr="../../Desktop/Screen%20Shot%202017-11-09%20at%2012.20.30"/>
          <p:cNvPicPr/>
          <p:nvPr/>
        </p:nvPicPr>
        <p:blipFill rotWithShape="1">
          <a:blip r:embed="rId8">
            <a:extLst>
              <a:ext uri="{28A0092B-C50C-407E-A947-70E740481C1C}">
                <a14:useLocalDpi xmlns:a14="http://schemas.microsoft.com/office/drawing/2010/main" val="0"/>
              </a:ext>
            </a:extLst>
          </a:blip>
          <a:srcRect l="18147" t="6309" r="24451" b="37219"/>
          <a:stretch/>
        </p:blipFill>
        <p:spPr bwMode="auto">
          <a:xfrm>
            <a:off x="6199871" y="5022663"/>
            <a:ext cx="2453059" cy="1446915"/>
          </a:xfrm>
          <a:prstGeom prst="rect">
            <a:avLst/>
          </a:prstGeom>
          <a:noFill/>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38811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500"/>
                                  </p:stCondLst>
                                  <p:childTnLst>
                                    <p:set>
                                      <p:cBhvr>
                                        <p:cTn id="11" dur="1" fill="hold">
                                          <p:stCondLst>
                                            <p:cond delay="0"/>
                                          </p:stCondLst>
                                        </p:cTn>
                                        <p:tgtEl>
                                          <p:spTgt spid="2">
                                            <p:txEl>
                                              <p:pRg st="3" end="3"/>
                                            </p:txEl>
                                          </p:spTgt>
                                        </p:tgtEl>
                                        <p:attrNameLst>
                                          <p:attrName>style.visibility</p:attrName>
                                        </p:attrNameLst>
                                      </p:cBhvr>
                                      <p:to>
                                        <p:strVal val="visible"/>
                                      </p:to>
                                    </p:set>
                                    <p:anim calcmode="lin" valueType="num">
                                      <p:cBhvr additive="base">
                                        <p:cTn id="12"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12" presetClass="entr" presetSubtype="4" fill="hold" grpId="0" nodeType="afterEffect">
                                  <p:stCondLst>
                                    <p:cond delay="100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ppt_h*1.125000"/>
                                          </p:val>
                                        </p:tav>
                                        <p:tav tm="100000">
                                          <p:val>
                                            <p:strVal val="#ppt_y"/>
                                          </p:val>
                                        </p:tav>
                                      </p:tavLst>
                                    </p:anim>
                                    <p:animEffect transition="in" filter="wipe(up)">
                                      <p:cBhvr>
                                        <p:cTn id="18" dur="500"/>
                                        <p:tgtEl>
                                          <p:spTgt spid="4"/>
                                        </p:tgtEl>
                                      </p:cBhvr>
                                    </p:animEffect>
                                  </p:childTnLst>
                                </p:cTn>
                              </p:par>
                            </p:childTnLst>
                          </p:cTn>
                        </p:par>
                        <p:par>
                          <p:cTn id="19" fill="hold">
                            <p:stCondLst>
                              <p:cond delay="3000"/>
                            </p:stCondLst>
                            <p:childTnLst>
                              <p:par>
                                <p:cTn id="20" presetID="10" presetClass="entr" presetSubtype="0"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750"/>
                                        <p:tgtEl>
                                          <p:spTgt spid="11"/>
                                        </p:tgtEl>
                                      </p:cBhvr>
                                    </p:animEffect>
                                  </p:childTnLst>
                                </p:cTn>
                              </p:par>
                            </p:childTnLst>
                          </p:cTn>
                        </p:par>
                        <p:par>
                          <p:cTn id="23" fill="hold">
                            <p:stCondLst>
                              <p:cond delay="3750"/>
                            </p:stCondLst>
                            <p:childTnLst>
                              <p:par>
                                <p:cTn id="24" presetID="10" presetClass="entr" presetSubtype="0"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750"/>
                                        <p:tgtEl>
                                          <p:spTgt spid="12"/>
                                        </p:tgtEl>
                                      </p:cBhvr>
                                    </p:animEffect>
                                  </p:childTnLst>
                                </p:cTn>
                              </p:par>
                            </p:childTnLst>
                          </p:cTn>
                        </p:par>
                        <p:par>
                          <p:cTn id="27" fill="hold">
                            <p:stCondLst>
                              <p:cond delay="4500"/>
                            </p:stCondLst>
                            <p:childTnLst>
                              <p:par>
                                <p:cTn id="28" presetID="10" presetClass="entr" presetSubtype="0"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837450" y="131950"/>
            <a:ext cx="8136900" cy="498599"/>
          </a:xfrm>
          <a:prstGeom prst="rect">
            <a:avLst/>
          </a:prstGeom>
        </p:spPr>
        <p:txBody>
          <a:bodyPr lIns="91425" tIns="91425" rIns="91425" bIns="91425" anchor="b" anchorCtr="0">
            <a:noAutofit/>
          </a:bodyPr>
          <a:lstStyle/>
          <a:p>
            <a:pPr lvl="0" rtl="0">
              <a:spcBef>
                <a:spcPts val="0"/>
              </a:spcBef>
              <a:buNone/>
            </a:pPr>
            <a:r>
              <a:rPr lang="en-AU" sz="2400" dirty="0" smtClean="0">
                <a:solidFill>
                  <a:srgbClr val="003366"/>
                </a:solidFill>
              </a:rPr>
              <a:t>Neural Network for Online Providers’ Prediction</a:t>
            </a:r>
            <a:endParaRPr lang="en-AU" sz="2400" dirty="0">
              <a:solidFill>
                <a:srgbClr val="003366"/>
              </a:solidFill>
            </a:endParaRPr>
          </a:p>
        </p:txBody>
      </p:sp>
      <p:pic>
        <p:nvPicPr>
          <p:cNvPr id="57" name="Shape 57"/>
          <p:cNvPicPr preferRelativeResize="0"/>
          <p:nvPr/>
        </p:nvPicPr>
        <p:blipFill>
          <a:blip r:embed="rId3">
            <a:alphaModFix/>
          </a:blip>
          <a:stretch>
            <a:fillRect/>
          </a:stretch>
        </p:blipFill>
        <p:spPr>
          <a:xfrm>
            <a:off x="82450" y="65950"/>
            <a:ext cx="464900" cy="498650"/>
          </a:xfrm>
          <a:prstGeom prst="rect">
            <a:avLst/>
          </a:prstGeom>
          <a:noFill/>
          <a:ln>
            <a:noFill/>
          </a:ln>
        </p:spPr>
      </p:pic>
      <p:pic>
        <p:nvPicPr>
          <p:cNvPr id="58" name="Shape 58"/>
          <p:cNvPicPr preferRelativeResize="0"/>
          <p:nvPr/>
        </p:nvPicPr>
        <p:blipFill>
          <a:blip r:embed="rId4">
            <a:alphaModFix/>
          </a:blip>
          <a:stretch>
            <a:fillRect/>
          </a:stretch>
        </p:blipFill>
        <p:spPr>
          <a:xfrm>
            <a:off x="0" y="630539"/>
            <a:ext cx="9143998" cy="97471"/>
          </a:xfrm>
          <a:prstGeom prst="rect">
            <a:avLst/>
          </a:prstGeom>
          <a:noFill/>
          <a:ln>
            <a:noFill/>
          </a:ln>
        </p:spPr>
      </p:pic>
      <p:cxnSp>
        <p:nvCxnSpPr>
          <p:cNvPr id="59" name="Shape 59"/>
          <p:cNvCxnSpPr/>
          <p:nvPr/>
        </p:nvCxnSpPr>
        <p:spPr>
          <a:xfrm rot="10800000">
            <a:off x="691550" y="125"/>
            <a:ext cx="0" cy="630299"/>
          </a:xfrm>
          <a:prstGeom prst="straightConnector1">
            <a:avLst/>
          </a:prstGeom>
          <a:noFill/>
          <a:ln w="9525" cap="flat" cmpd="sng">
            <a:solidFill>
              <a:srgbClr val="003366"/>
            </a:solidFill>
            <a:prstDash val="solid"/>
            <a:round/>
            <a:headEnd type="none" w="lg" len="lg"/>
            <a:tailEnd type="none" w="lg" len="lg"/>
          </a:ln>
        </p:spPr>
      </p:cxnSp>
      <p:sp>
        <p:nvSpPr>
          <p:cNvPr id="60" name="Shape 60"/>
          <p:cNvSpPr txBox="1"/>
          <p:nvPr/>
        </p:nvSpPr>
        <p:spPr>
          <a:xfrm>
            <a:off x="6783700" y="6531000"/>
            <a:ext cx="2599200" cy="363899"/>
          </a:xfrm>
          <a:prstGeom prst="rect">
            <a:avLst/>
          </a:prstGeom>
          <a:noFill/>
          <a:ln>
            <a:noFill/>
          </a:ln>
        </p:spPr>
        <p:txBody>
          <a:bodyPr lIns="91425" tIns="91425" rIns="91425" bIns="91425" anchor="t" anchorCtr="0">
            <a:noAutofit/>
          </a:bodyPr>
          <a:lstStyle/>
          <a:p>
            <a:pPr lvl="0" rtl="0">
              <a:spcBef>
                <a:spcPts val="0"/>
              </a:spcBef>
              <a:buNone/>
            </a:pPr>
            <a:r>
              <a:rPr lang="it" sz="1200" b="1">
                <a:solidFill>
                  <a:srgbClr val="FFFFFF"/>
                </a:solidFill>
              </a:rPr>
              <a:t>POLITECNICO DI MILANO</a:t>
            </a:r>
          </a:p>
        </p:txBody>
      </p:sp>
      <p:pic>
        <p:nvPicPr>
          <p:cNvPr id="61" name="Shape 61"/>
          <p:cNvPicPr preferRelativeResize="0"/>
          <p:nvPr/>
        </p:nvPicPr>
        <p:blipFill>
          <a:blip r:embed="rId5">
            <a:alphaModFix/>
          </a:blip>
          <a:stretch>
            <a:fillRect/>
          </a:stretch>
        </p:blipFill>
        <p:spPr>
          <a:xfrm>
            <a:off x="0" y="6571225"/>
            <a:ext cx="9144000" cy="286775"/>
          </a:xfrm>
          <a:prstGeom prst="rect">
            <a:avLst/>
          </a:prstGeom>
          <a:noFill/>
          <a:ln>
            <a:noFill/>
          </a:ln>
        </p:spPr>
      </p:pic>
      <p:sp>
        <p:nvSpPr>
          <p:cNvPr id="62" name="Shape 62"/>
          <p:cNvSpPr txBox="1">
            <a:spLocks noGrp="1"/>
          </p:cNvSpPr>
          <p:nvPr>
            <p:ph type="ctrTitle" idx="4294967295"/>
          </p:nvPr>
        </p:nvSpPr>
        <p:spPr>
          <a:xfrm>
            <a:off x="-342900" y="6531000"/>
            <a:ext cx="5473699" cy="424200"/>
          </a:xfrm>
          <a:prstGeom prst="rect">
            <a:avLst/>
          </a:prstGeom>
        </p:spPr>
        <p:txBody>
          <a:bodyPr lIns="91425" tIns="91425" rIns="91425" bIns="91425" anchor="ctr" anchorCtr="0">
            <a:noAutofit/>
          </a:bodyPr>
          <a:lstStyle/>
          <a:p>
            <a:pPr indent="457200">
              <a:lnSpc>
                <a:spcPct val="115000"/>
              </a:lnSpc>
            </a:pPr>
            <a:r>
              <a:rPr lang="en-AU" sz="800" dirty="0">
                <a:solidFill>
                  <a:srgbClr val="003366"/>
                </a:solidFill>
              </a:rPr>
              <a:t>Dealing with Uncertainties in Availability Models using Fuzzy Logic and Neural Networks </a:t>
            </a:r>
            <a:endParaRPr sz="800" dirty="0">
              <a:solidFill>
                <a:srgbClr val="003366"/>
              </a:solidFill>
            </a:endParaRPr>
          </a:p>
        </p:txBody>
      </p:sp>
      <p:pic>
        <p:nvPicPr>
          <p:cNvPr id="3" name="Picture 2"/>
          <p:cNvPicPr>
            <a:picLocks noChangeAspect="1"/>
          </p:cNvPicPr>
          <p:nvPr/>
        </p:nvPicPr>
        <p:blipFill rotWithShape="1">
          <a:blip r:embed="rId6">
            <a:extLst>
              <a:ext uri="{28A0092B-C50C-407E-A947-70E740481C1C}">
                <a14:useLocalDpi xmlns:a14="http://schemas.microsoft.com/office/drawing/2010/main" val="0"/>
              </a:ext>
            </a:extLst>
          </a:blip>
          <a:srcRect l="7172" t="7109" r="5648" b="4255"/>
          <a:stretch/>
        </p:blipFill>
        <p:spPr>
          <a:xfrm>
            <a:off x="1221405" y="1876162"/>
            <a:ext cx="6701188" cy="4258111"/>
          </a:xfrm>
          <a:prstGeom prst="rect">
            <a:avLst/>
          </a:prstGeom>
          <a:ln>
            <a:solidFill>
              <a:schemeClr val="tx1"/>
            </a:solidFill>
          </a:ln>
        </p:spPr>
      </p:pic>
      <p:sp>
        <p:nvSpPr>
          <p:cNvPr id="4" name="TextBox 3"/>
          <p:cNvSpPr txBox="1"/>
          <p:nvPr/>
        </p:nvSpPr>
        <p:spPr>
          <a:xfrm>
            <a:off x="2349913" y="1419829"/>
            <a:ext cx="6489700" cy="400110"/>
          </a:xfrm>
          <a:prstGeom prst="rect">
            <a:avLst/>
          </a:prstGeom>
          <a:noFill/>
        </p:spPr>
        <p:txBody>
          <a:bodyPr wrap="square" rtlCol="0">
            <a:spAutoFit/>
          </a:bodyPr>
          <a:lstStyle/>
          <a:p>
            <a:pPr algn="ctr"/>
            <a:r>
              <a:rPr lang="mr-IN" sz="2000" dirty="0" smtClean="0"/>
              <a:t>…</a:t>
            </a:r>
            <a:r>
              <a:rPr lang="it-IT" sz="2000" dirty="0" smtClean="0"/>
              <a:t> </a:t>
            </a:r>
            <a:r>
              <a:rPr lang="en-US" sz="2000" dirty="0" smtClean="0"/>
              <a:t>and the </a:t>
            </a:r>
            <a:r>
              <a:rPr lang="en-US" sz="2000" b="1" dirty="0" smtClean="0"/>
              <a:t>dependence</a:t>
            </a:r>
            <a:r>
              <a:rPr lang="en-US" sz="2000" dirty="0" smtClean="0"/>
              <a:t> in their </a:t>
            </a:r>
            <a:r>
              <a:rPr lang="en-US" sz="2000" i="1" dirty="0" smtClean="0"/>
              <a:t>crashes!</a:t>
            </a:r>
            <a:endParaRPr lang="en-US" sz="2000" dirty="0"/>
          </a:p>
        </p:txBody>
      </p:sp>
      <p:pic>
        <p:nvPicPr>
          <p:cNvPr id="5" name="Picture 4"/>
          <p:cNvPicPr>
            <a:picLocks noChangeAspect="1"/>
          </p:cNvPicPr>
          <p:nvPr/>
        </p:nvPicPr>
        <p:blipFill rotWithShape="1">
          <a:blip r:embed="rId7">
            <a:extLst>
              <a:ext uri="{28A0092B-C50C-407E-A947-70E740481C1C}">
                <a14:useLocalDpi xmlns:a14="http://schemas.microsoft.com/office/drawing/2010/main" val="0"/>
              </a:ext>
            </a:extLst>
          </a:blip>
          <a:srcRect l="9159" t="8679" r="6806" b="4667"/>
          <a:stretch/>
        </p:blipFill>
        <p:spPr>
          <a:xfrm>
            <a:off x="1221405" y="1876162"/>
            <a:ext cx="6701188" cy="4258112"/>
          </a:xfrm>
          <a:prstGeom prst="rect">
            <a:avLst/>
          </a:prstGeom>
          <a:ln>
            <a:solidFill>
              <a:schemeClr val="tx1"/>
            </a:solidFill>
          </a:ln>
        </p:spPr>
      </p:pic>
      <p:sp>
        <p:nvSpPr>
          <p:cNvPr id="6" name="TextBox 5"/>
          <p:cNvSpPr txBox="1"/>
          <p:nvPr/>
        </p:nvSpPr>
        <p:spPr>
          <a:xfrm>
            <a:off x="1112521" y="6221323"/>
            <a:ext cx="8964484" cy="492443"/>
          </a:xfrm>
          <a:prstGeom prst="rect">
            <a:avLst/>
          </a:prstGeom>
          <a:noFill/>
        </p:spPr>
        <p:txBody>
          <a:bodyPr wrap="square" rtlCol="0">
            <a:spAutoFit/>
          </a:bodyPr>
          <a:lstStyle/>
          <a:p>
            <a:r>
              <a:rPr lang="en-US" sz="1200" b="1" dirty="0" smtClean="0"/>
              <a:t>NOTE: Data </a:t>
            </a:r>
            <a:r>
              <a:rPr lang="en-US" sz="1200" dirty="0" smtClean="0"/>
              <a:t>from </a:t>
            </a:r>
            <a:r>
              <a:rPr lang="en-US" sz="1200" i="1" dirty="0" smtClean="0"/>
              <a:t>skype.evt</a:t>
            </a:r>
            <a:r>
              <a:rPr lang="en-US" sz="1200" dirty="0" smtClean="0"/>
              <a:t>, </a:t>
            </a:r>
            <a:r>
              <a:rPr lang="en-US" sz="1200" b="1" dirty="0" smtClean="0"/>
              <a:t>1 </a:t>
            </a:r>
            <a:r>
              <a:rPr lang="en-US" sz="1200" b="1" dirty="0"/>
              <a:t>observation every 45 seconds </a:t>
            </a:r>
            <a:r>
              <a:rPr lang="en-US" sz="1200" dirty="0"/>
              <a:t>(the </a:t>
            </a:r>
            <a:r>
              <a:rPr lang="en-US" sz="1200"/>
              <a:t>reference </a:t>
            </a:r>
            <a:r>
              <a:rPr lang="en-US" sz="1200" b="1" smtClean="0"/>
              <a:t>TIME UNIT</a:t>
            </a:r>
            <a:r>
              <a:rPr lang="en-US" sz="1200" smtClean="0"/>
              <a:t>) </a:t>
            </a:r>
            <a:endParaRPr lang="en-US" sz="1200" dirty="0"/>
          </a:p>
          <a:p>
            <a:endParaRPr lang="en-US" dirty="0"/>
          </a:p>
        </p:txBody>
      </p:sp>
      <p:sp>
        <p:nvSpPr>
          <p:cNvPr id="14" name="TextBox 13"/>
          <p:cNvSpPr txBox="1"/>
          <p:nvPr/>
        </p:nvSpPr>
        <p:spPr>
          <a:xfrm>
            <a:off x="1142999" y="997800"/>
            <a:ext cx="6446103" cy="400110"/>
          </a:xfrm>
          <a:prstGeom prst="rect">
            <a:avLst/>
          </a:prstGeom>
          <a:noFill/>
        </p:spPr>
        <p:txBody>
          <a:bodyPr wrap="square" rtlCol="0">
            <a:spAutoFit/>
          </a:bodyPr>
          <a:lstStyle/>
          <a:p>
            <a:pPr algn="ctr"/>
            <a:r>
              <a:rPr lang="it-IT" sz="2000" b="1" dirty="0" smtClean="0"/>
              <a:t>GOAL</a:t>
            </a:r>
            <a:r>
              <a:rPr lang="it-IT" sz="2000" dirty="0" smtClean="0"/>
              <a:t>: </a:t>
            </a:r>
            <a:r>
              <a:rPr lang="en-AU" sz="2000" dirty="0" smtClean="0"/>
              <a:t>Predict</a:t>
            </a:r>
            <a:r>
              <a:rPr lang="it-IT" sz="2000" dirty="0" smtClean="0"/>
              <a:t> the </a:t>
            </a:r>
            <a:r>
              <a:rPr lang="it-IT" sz="2000" b="1" dirty="0" smtClean="0"/>
              <a:t>future behaviour </a:t>
            </a:r>
            <a:r>
              <a:rPr lang="it-IT" sz="2000" dirty="0" smtClean="0"/>
              <a:t>of the providers</a:t>
            </a:r>
            <a:r>
              <a:rPr lang="mr-IN" sz="2000" dirty="0" smtClean="0"/>
              <a:t>…</a:t>
            </a:r>
            <a:endParaRPr lang="en-US" sz="2000" b="1" dirty="0"/>
          </a:p>
        </p:txBody>
      </p:sp>
    </p:spTree>
    <p:extLst>
      <p:ext uri="{BB962C8B-B14F-4D97-AF65-F5344CB8AC3E}">
        <p14:creationId xmlns:p14="http://schemas.microsoft.com/office/powerpoint/2010/main" val="143360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p:tgtEl>
                                          <p:spTgt spid="14">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4">
                                            <p:txEl>
                                              <p:pRg st="0" end="0"/>
                                            </p:txEl>
                                          </p:spTgt>
                                        </p:tgtEl>
                                      </p:cBhvr>
                                    </p:animEffect>
                                  </p:childTnLst>
                                </p:cTn>
                              </p:par>
                            </p:childTnLst>
                          </p:cTn>
                        </p:par>
                        <p:par>
                          <p:cTn id="9" fill="hold">
                            <p:stCondLst>
                              <p:cond delay="500"/>
                            </p:stCondLst>
                            <p:childTnLst>
                              <p:par>
                                <p:cTn id="10" presetID="3" presetClass="entr" presetSubtype="10" fill="hold" nodeType="afterEffect">
                                  <p:stCondLst>
                                    <p:cond delay="100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par>
                          <p:cTn id="13" fill="hold">
                            <p:stCondLst>
                              <p:cond delay="2000"/>
                            </p:stCondLst>
                            <p:childTnLst>
                              <p:par>
                                <p:cTn id="14" presetID="9" presetClass="entr" presetSubtype="0" fill="hold" grpId="0" nodeType="afterEffect">
                                  <p:stCondLst>
                                    <p:cond delay="100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1000"/>
                                  </p:stCondLst>
                                  <p:childTnLst>
                                    <p:set>
                                      <p:cBhvr>
                                        <p:cTn id="20" dur="1" fill="hold">
                                          <p:stCondLst>
                                            <p:cond delay="0"/>
                                          </p:stCondLst>
                                        </p:cTn>
                                        <p:tgtEl>
                                          <p:spTgt spid="4">
                                            <p:txEl>
                                              <p:pRg st="0" end="0"/>
                                            </p:txEl>
                                          </p:spTgt>
                                        </p:tgtEl>
                                        <p:attrNameLst>
                                          <p:attrName>style.visibility</p:attrName>
                                        </p:attrNameLst>
                                      </p:cBhvr>
                                      <p:to>
                                        <p:strVal val="visible"/>
                                      </p:to>
                                    </p:set>
                                    <p:anim calcmode="lin" valueType="num">
                                      <p:cBhvr additive="base">
                                        <p:cTn id="21"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ID="15" presetClass="entr" presetSubtype="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1000" fill="hold"/>
                                        <p:tgtEl>
                                          <p:spTgt spid="5"/>
                                        </p:tgtEl>
                                        <p:attrNameLst>
                                          <p:attrName>ppt_w</p:attrName>
                                        </p:attrNameLst>
                                      </p:cBhvr>
                                      <p:tavLst>
                                        <p:tav tm="0">
                                          <p:val>
                                            <p:fltVal val="0"/>
                                          </p:val>
                                        </p:tav>
                                        <p:tav tm="100000">
                                          <p:val>
                                            <p:strVal val="#ppt_w"/>
                                          </p:val>
                                        </p:tav>
                                      </p:tavLst>
                                    </p:anim>
                                    <p:anim calcmode="lin" valueType="num">
                                      <p:cBhvr>
                                        <p:cTn id="27" dur="1000" fill="hold"/>
                                        <p:tgtEl>
                                          <p:spTgt spid="5"/>
                                        </p:tgtEl>
                                        <p:attrNameLst>
                                          <p:attrName>ppt_h</p:attrName>
                                        </p:attrNameLst>
                                      </p:cBhvr>
                                      <p:tavLst>
                                        <p:tav tm="0">
                                          <p:val>
                                            <p:fltVal val="0"/>
                                          </p:val>
                                        </p:tav>
                                        <p:tav tm="100000">
                                          <p:val>
                                            <p:strVal val="#ppt_h"/>
                                          </p:val>
                                        </p:tav>
                                      </p:tavLst>
                                    </p:anim>
                                    <p:anim calcmode="lin" valueType="num">
                                      <p:cBhvr>
                                        <p:cTn id="28"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29" dur="1000" fill="hold"/>
                                        <p:tgtEl>
                                          <p:spTgt spid="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build="allAtOnce"/>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837450" y="131950"/>
            <a:ext cx="8136900" cy="498599"/>
          </a:xfrm>
          <a:prstGeom prst="rect">
            <a:avLst/>
          </a:prstGeom>
        </p:spPr>
        <p:txBody>
          <a:bodyPr lIns="91425" tIns="91425" rIns="91425" bIns="91425" anchor="b" anchorCtr="0">
            <a:noAutofit/>
          </a:bodyPr>
          <a:lstStyle/>
          <a:p>
            <a:pPr lvl="0" rtl="0">
              <a:spcBef>
                <a:spcPts val="0"/>
              </a:spcBef>
              <a:buNone/>
            </a:pPr>
            <a:r>
              <a:rPr lang="en-AU" sz="2400" dirty="0" smtClean="0">
                <a:solidFill>
                  <a:srgbClr val="003366"/>
                </a:solidFill>
              </a:rPr>
              <a:t>Prelaminar consideration about the dependences</a:t>
            </a:r>
            <a:endParaRPr lang="en-AU" sz="2400" dirty="0">
              <a:solidFill>
                <a:srgbClr val="003366"/>
              </a:solidFill>
            </a:endParaRPr>
          </a:p>
        </p:txBody>
      </p:sp>
      <p:pic>
        <p:nvPicPr>
          <p:cNvPr id="57" name="Shape 57"/>
          <p:cNvPicPr preferRelativeResize="0"/>
          <p:nvPr/>
        </p:nvPicPr>
        <p:blipFill>
          <a:blip r:embed="rId3">
            <a:alphaModFix/>
          </a:blip>
          <a:stretch>
            <a:fillRect/>
          </a:stretch>
        </p:blipFill>
        <p:spPr>
          <a:xfrm>
            <a:off x="82450" y="65950"/>
            <a:ext cx="464900" cy="498650"/>
          </a:xfrm>
          <a:prstGeom prst="rect">
            <a:avLst/>
          </a:prstGeom>
          <a:noFill/>
          <a:ln>
            <a:noFill/>
          </a:ln>
        </p:spPr>
      </p:pic>
      <p:pic>
        <p:nvPicPr>
          <p:cNvPr id="58" name="Shape 58"/>
          <p:cNvPicPr preferRelativeResize="0"/>
          <p:nvPr/>
        </p:nvPicPr>
        <p:blipFill>
          <a:blip r:embed="rId4">
            <a:alphaModFix/>
          </a:blip>
          <a:stretch>
            <a:fillRect/>
          </a:stretch>
        </p:blipFill>
        <p:spPr>
          <a:xfrm>
            <a:off x="0" y="630539"/>
            <a:ext cx="9143998" cy="97471"/>
          </a:xfrm>
          <a:prstGeom prst="rect">
            <a:avLst/>
          </a:prstGeom>
          <a:noFill/>
          <a:ln>
            <a:noFill/>
          </a:ln>
        </p:spPr>
      </p:pic>
      <p:cxnSp>
        <p:nvCxnSpPr>
          <p:cNvPr id="59" name="Shape 59"/>
          <p:cNvCxnSpPr/>
          <p:nvPr/>
        </p:nvCxnSpPr>
        <p:spPr>
          <a:xfrm rot="10800000">
            <a:off x="691550" y="125"/>
            <a:ext cx="0" cy="630299"/>
          </a:xfrm>
          <a:prstGeom prst="straightConnector1">
            <a:avLst/>
          </a:prstGeom>
          <a:noFill/>
          <a:ln w="9525" cap="flat" cmpd="sng">
            <a:solidFill>
              <a:srgbClr val="003366"/>
            </a:solidFill>
            <a:prstDash val="solid"/>
            <a:round/>
            <a:headEnd type="none" w="lg" len="lg"/>
            <a:tailEnd type="none" w="lg" len="lg"/>
          </a:ln>
        </p:spPr>
      </p:cxnSp>
      <p:sp>
        <p:nvSpPr>
          <p:cNvPr id="60" name="Shape 60"/>
          <p:cNvSpPr txBox="1"/>
          <p:nvPr/>
        </p:nvSpPr>
        <p:spPr>
          <a:xfrm>
            <a:off x="6783700" y="6531000"/>
            <a:ext cx="2599200" cy="363899"/>
          </a:xfrm>
          <a:prstGeom prst="rect">
            <a:avLst/>
          </a:prstGeom>
          <a:noFill/>
          <a:ln>
            <a:noFill/>
          </a:ln>
        </p:spPr>
        <p:txBody>
          <a:bodyPr lIns="91425" tIns="91425" rIns="91425" bIns="91425" anchor="t" anchorCtr="0">
            <a:noAutofit/>
          </a:bodyPr>
          <a:lstStyle/>
          <a:p>
            <a:pPr lvl="0" rtl="0">
              <a:spcBef>
                <a:spcPts val="0"/>
              </a:spcBef>
              <a:buNone/>
            </a:pPr>
            <a:r>
              <a:rPr lang="it" sz="1200" b="1">
                <a:solidFill>
                  <a:srgbClr val="FFFFFF"/>
                </a:solidFill>
              </a:rPr>
              <a:t>POLITECNICO DI MILANO</a:t>
            </a:r>
          </a:p>
        </p:txBody>
      </p:sp>
      <p:pic>
        <p:nvPicPr>
          <p:cNvPr id="61" name="Shape 61"/>
          <p:cNvPicPr preferRelativeResize="0"/>
          <p:nvPr/>
        </p:nvPicPr>
        <p:blipFill>
          <a:blip r:embed="rId5">
            <a:alphaModFix/>
          </a:blip>
          <a:stretch>
            <a:fillRect/>
          </a:stretch>
        </p:blipFill>
        <p:spPr>
          <a:xfrm>
            <a:off x="0" y="6571225"/>
            <a:ext cx="9144000" cy="286775"/>
          </a:xfrm>
          <a:prstGeom prst="rect">
            <a:avLst/>
          </a:prstGeom>
          <a:noFill/>
          <a:ln>
            <a:noFill/>
          </a:ln>
        </p:spPr>
      </p:pic>
      <p:sp>
        <p:nvSpPr>
          <p:cNvPr id="62" name="Shape 62"/>
          <p:cNvSpPr txBox="1">
            <a:spLocks noGrp="1"/>
          </p:cNvSpPr>
          <p:nvPr>
            <p:ph type="ctrTitle" idx="4294967295"/>
          </p:nvPr>
        </p:nvSpPr>
        <p:spPr>
          <a:xfrm>
            <a:off x="-342900" y="6531000"/>
            <a:ext cx="5473699" cy="424200"/>
          </a:xfrm>
          <a:prstGeom prst="rect">
            <a:avLst/>
          </a:prstGeom>
        </p:spPr>
        <p:txBody>
          <a:bodyPr lIns="91425" tIns="91425" rIns="91425" bIns="91425" anchor="ctr" anchorCtr="0">
            <a:noAutofit/>
          </a:bodyPr>
          <a:lstStyle/>
          <a:p>
            <a:pPr indent="457200">
              <a:lnSpc>
                <a:spcPct val="115000"/>
              </a:lnSpc>
            </a:pPr>
            <a:r>
              <a:rPr lang="en-AU" sz="800" dirty="0">
                <a:solidFill>
                  <a:srgbClr val="003366"/>
                </a:solidFill>
              </a:rPr>
              <a:t>Dealing with Uncertainties in Availability Models using Fuzzy Logic and Neural Networks </a:t>
            </a:r>
            <a:endParaRPr sz="800" dirty="0">
              <a:solidFill>
                <a:srgbClr val="003366"/>
              </a:solidFill>
            </a:endParaRPr>
          </a:p>
        </p:txBody>
      </p:sp>
      <p:sp>
        <p:nvSpPr>
          <p:cNvPr id="14" name="TextBox 13"/>
          <p:cNvSpPr txBox="1"/>
          <p:nvPr/>
        </p:nvSpPr>
        <p:spPr>
          <a:xfrm>
            <a:off x="478625" y="935228"/>
            <a:ext cx="8186747" cy="1938992"/>
          </a:xfrm>
          <a:prstGeom prst="rect">
            <a:avLst/>
          </a:prstGeom>
          <a:noFill/>
        </p:spPr>
        <p:txBody>
          <a:bodyPr wrap="square" rtlCol="0">
            <a:spAutoFit/>
          </a:bodyPr>
          <a:lstStyle/>
          <a:p>
            <a:pPr algn="just"/>
            <a:r>
              <a:rPr lang="en-US" sz="2400" dirty="0" smtClean="0"/>
              <a:t>Given the structure of the </a:t>
            </a:r>
            <a:r>
              <a:rPr lang="en-US" sz="2400" b="1" dirty="0" smtClean="0"/>
              <a:t>observations</a:t>
            </a:r>
            <a:r>
              <a:rPr lang="en-US" sz="2400" dirty="0" smtClean="0"/>
              <a:t>, it </a:t>
            </a:r>
            <a:r>
              <a:rPr lang="en-US" sz="2400" dirty="0"/>
              <a:t>is easy to deduce that there is on average a </a:t>
            </a:r>
            <a:r>
              <a:rPr lang="en-US" sz="2400" i="1" dirty="0"/>
              <a:t>local minimum </a:t>
            </a:r>
            <a:r>
              <a:rPr lang="en-US" sz="2400" b="1" dirty="0"/>
              <a:t>each day</a:t>
            </a:r>
            <a:r>
              <a:rPr lang="en-US" sz="2400" dirty="0"/>
              <a:t>: this is likely related to the </a:t>
            </a:r>
            <a:r>
              <a:rPr lang="en-US" sz="2400" b="1" dirty="0" smtClean="0"/>
              <a:t>day-night </a:t>
            </a:r>
            <a:r>
              <a:rPr lang="en-US" sz="2400" b="1" dirty="0"/>
              <a:t>alternation </a:t>
            </a:r>
            <a:r>
              <a:rPr lang="en-US" sz="2400" dirty="0"/>
              <a:t>(with little </a:t>
            </a:r>
            <a:r>
              <a:rPr lang="en-US" sz="2400" i="1" dirty="0"/>
              <a:t>variance</a:t>
            </a:r>
            <a:r>
              <a:rPr lang="en-US" sz="2400" dirty="0"/>
              <a:t> in the </a:t>
            </a:r>
            <a:r>
              <a:rPr lang="en-US" sz="2400" b="1" dirty="0"/>
              <a:t>weekends</a:t>
            </a:r>
            <a:r>
              <a:rPr lang="en-US" sz="2400" dirty="0"/>
              <a:t>, as expected) of online providers, following the users’ </a:t>
            </a:r>
            <a:r>
              <a:rPr lang="en-US" sz="2400" i="1" dirty="0"/>
              <a:t>demand curve</a:t>
            </a:r>
            <a:r>
              <a:rPr lang="en-US" sz="2400" dirty="0"/>
              <a:t>. </a:t>
            </a:r>
            <a:endParaRPr lang="en-US" sz="2400" dirty="0">
              <a:effectLst/>
            </a:endParaRP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4992" y="3432746"/>
            <a:ext cx="2614808" cy="2653011"/>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01976" y="3216348"/>
            <a:ext cx="5191892" cy="3027795"/>
          </a:xfrm>
          <a:prstGeom prst="rect">
            <a:avLst/>
          </a:prstGeom>
          <a:ln>
            <a:solidFill>
              <a:schemeClr val="tx1"/>
            </a:solidFill>
          </a:ln>
        </p:spPr>
      </p:pic>
      <p:sp>
        <p:nvSpPr>
          <p:cNvPr id="8" name="TextBox 7"/>
          <p:cNvSpPr txBox="1"/>
          <p:nvPr/>
        </p:nvSpPr>
        <p:spPr>
          <a:xfrm>
            <a:off x="6685614" y="4685275"/>
            <a:ext cx="449706" cy="307777"/>
          </a:xfrm>
          <a:prstGeom prst="rect">
            <a:avLst/>
          </a:prstGeom>
          <a:noFill/>
        </p:spPr>
        <p:txBody>
          <a:bodyPr wrap="square" rtlCol="0">
            <a:spAutoFit/>
          </a:bodyPr>
          <a:lstStyle/>
          <a:p>
            <a:r>
              <a:rPr lang="mr-IN" dirty="0" smtClean="0"/>
              <a:t>…</a:t>
            </a:r>
            <a:endParaRPr lang="en-US" dirty="0"/>
          </a:p>
        </p:txBody>
      </p:sp>
      <p:sp>
        <p:nvSpPr>
          <p:cNvPr id="17" name="TextBox 16"/>
          <p:cNvSpPr txBox="1"/>
          <p:nvPr/>
        </p:nvSpPr>
        <p:spPr>
          <a:xfrm>
            <a:off x="4831855" y="4670285"/>
            <a:ext cx="358904" cy="307777"/>
          </a:xfrm>
          <a:prstGeom prst="rect">
            <a:avLst/>
          </a:prstGeom>
          <a:noFill/>
        </p:spPr>
        <p:txBody>
          <a:bodyPr wrap="square" rtlCol="0">
            <a:spAutoFit/>
          </a:bodyPr>
          <a:lstStyle/>
          <a:p>
            <a:r>
              <a:rPr lang="mr-IN" dirty="0" smtClean="0"/>
              <a:t>…</a:t>
            </a:r>
            <a:endParaRPr lang="en-US" dirty="0"/>
          </a:p>
        </p:txBody>
      </p:sp>
    </p:spTree>
    <p:extLst>
      <p:ext uri="{BB962C8B-B14F-4D97-AF65-F5344CB8AC3E}">
        <p14:creationId xmlns:p14="http://schemas.microsoft.com/office/powerpoint/2010/main" val="19488970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p:tgtEl>
                                          <p:spTgt spid="14">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4">
                                            <p:txEl>
                                              <p:pRg st="0" end="0"/>
                                            </p:txEl>
                                          </p:spTgt>
                                        </p:tgtEl>
                                      </p:cBhvr>
                                    </p:animEffect>
                                  </p:childTnLst>
                                </p:cTn>
                              </p:par>
                            </p:childTnLst>
                          </p:cTn>
                        </p:par>
                        <p:par>
                          <p:cTn id="9" fill="hold">
                            <p:stCondLst>
                              <p:cond delay="500"/>
                            </p:stCondLst>
                            <p:childTnLst>
                              <p:par>
                                <p:cTn id="10" presetID="6" presetClass="entr" presetSubtype="16"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ircle(in)">
                                      <p:cBhvr>
                                        <p:cTn id="12" dur="2000"/>
                                        <p:tgtEl>
                                          <p:spTgt spid="2"/>
                                        </p:tgtEl>
                                      </p:cBhvr>
                                    </p:animEffect>
                                  </p:childTnLst>
                                </p:cTn>
                              </p:par>
                            </p:childTnLst>
                          </p:cTn>
                        </p:par>
                        <p:par>
                          <p:cTn id="13" fill="hold">
                            <p:stCondLst>
                              <p:cond delay="2500"/>
                            </p:stCondLst>
                            <p:childTnLst>
                              <p:par>
                                <p:cTn id="14" presetID="16" presetClass="entr" presetSubtype="21"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childTnLst>
                          </p:cTn>
                        </p:par>
                        <p:par>
                          <p:cTn id="17" fill="hold">
                            <p:stCondLst>
                              <p:cond delay="3000"/>
                            </p:stCondLst>
                            <p:childTnLst>
                              <p:par>
                                <p:cTn id="18" presetID="14" presetClass="entr" presetSubtype="10" repeatCount="indefinite" fill="hold" grpId="0" nodeType="after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randombar(horizontal)">
                                      <p:cBhvr>
                                        <p:cTn id="20" dur="3000"/>
                                        <p:tgtEl>
                                          <p:spTgt spid="8"/>
                                        </p:tgtEl>
                                      </p:cBhvr>
                                    </p:animEffect>
                                  </p:childTnLst>
                                </p:cTn>
                              </p:par>
                              <p:par>
                                <p:cTn id="21" presetID="14" presetClass="entr" presetSubtype="10" repeatCount="indefinite" fill="hold" grpId="0" nodeType="withEffect">
                                  <p:stCondLst>
                                    <p:cond delay="1000"/>
                                  </p:stCondLst>
                                  <p:childTnLst>
                                    <p:set>
                                      <p:cBhvr>
                                        <p:cTn id="22" dur="1" fill="hold">
                                          <p:stCondLst>
                                            <p:cond delay="0"/>
                                          </p:stCondLst>
                                        </p:cTn>
                                        <p:tgtEl>
                                          <p:spTgt spid="17"/>
                                        </p:tgtEl>
                                        <p:attrNameLst>
                                          <p:attrName>style.visibility</p:attrName>
                                        </p:attrNameLst>
                                      </p:cBhvr>
                                      <p:to>
                                        <p:strVal val="visible"/>
                                      </p:to>
                                    </p:set>
                                    <p:animEffect transition="in" filter="randombar(horizontal)">
                                      <p:cBhvr>
                                        <p:cTn id="23" dur="3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allAtOnce"/>
      <p:bldP spid="8" grpId="0"/>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837450" y="131950"/>
            <a:ext cx="8136900" cy="498599"/>
          </a:xfrm>
          <a:prstGeom prst="rect">
            <a:avLst/>
          </a:prstGeom>
        </p:spPr>
        <p:txBody>
          <a:bodyPr lIns="91425" tIns="91425" rIns="91425" bIns="91425" anchor="b" anchorCtr="0">
            <a:noAutofit/>
          </a:bodyPr>
          <a:lstStyle/>
          <a:p>
            <a:pPr lvl="0" rtl="0">
              <a:spcBef>
                <a:spcPts val="0"/>
              </a:spcBef>
              <a:buNone/>
            </a:pPr>
            <a:r>
              <a:rPr lang="en-AU" sz="2400" dirty="0" smtClean="0">
                <a:solidFill>
                  <a:srgbClr val="003366"/>
                </a:solidFill>
              </a:rPr>
              <a:t>Preliminary Curve Fitting (with and without transient)</a:t>
            </a:r>
            <a:endParaRPr lang="en-AU" sz="2400" dirty="0">
              <a:solidFill>
                <a:srgbClr val="003366"/>
              </a:solidFill>
            </a:endParaRPr>
          </a:p>
        </p:txBody>
      </p:sp>
      <p:pic>
        <p:nvPicPr>
          <p:cNvPr id="57" name="Shape 57"/>
          <p:cNvPicPr preferRelativeResize="0"/>
          <p:nvPr/>
        </p:nvPicPr>
        <p:blipFill>
          <a:blip r:embed="rId3">
            <a:alphaModFix/>
          </a:blip>
          <a:stretch>
            <a:fillRect/>
          </a:stretch>
        </p:blipFill>
        <p:spPr>
          <a:xfrm>
            <a:off x="82450" y="65950"/>
            <a:ext cx="464900" cy="498650"/>
          </a:xfrm>
          <a:prstGeom prst="rect">
            <a:avLst/>
          </a:prstGeom>
          <a:noFill/>
          <a:ln>
            <a:noFill/>
          </a:ln>
        </p:spPr>
      </p:pic>
      <p:pic>
        <p:nvPicPr>
          <p:cNvPr id="58" name="Shape 58"/>
          <p:cNvPicPr preferRelativeResize="0"/>
          <p:nvPr/>
        </p:nvPicPr>
        <p:blipFill>
          <a:blip r:embed="rId4">
            <a:alphaModFix/>
          </a:blip>
          <a:stretch>
            <a:fillRect/>
          </a:stretch>
        </p:blipFill>
        <p:spPr>
          <a:xfrm>
            <a:off x="0" y="630539"/>
            <a:ext cx="9143998" cy="97471"/>
          </a:xfrm>
          <a:prstGeom prst="rect">
            <a:avLst/>
          </a:prstGeom>
          <a:noFill/>
          <a:ln>
            <a:noFill/>
          </a:ln>
        </p:spPr>
      </p:pic>
      <p:cxnSp>
        <p:nvCxnSpPr>
          <p:cNvPr id="59" name="Shape 59"/>
          <p:cNvCxnSpPr/>
          <p:nvPr/>
        </p:nvCxnSpPr>
        <p:spPr>
          <a:xfrm rot="10800000">
            <a:off x="691550" y="125"/>
            <a:ext cx="0" cy="630299"/>
          </a:xfrm>
          <a:prstGeom prst="straightConnector1">
            <a:avLst/>
          </a:prstGeom>
          <a:noFill/>
          <a:ln w="9525" cap="flat" cmpd="sng">
            <a:solidFill>
              <a:srgbClr val="003366"/>
            </a:solidFill>
            <a:prstDash val="solid"/>
            <a:round/>
            <a:headEnd type="none" w="lg" len="lg"/>
            <a:tailEnd type="none" w="lg" len="lg"/>
          </a:ln>
        </p:spPr>
      </p:cxnSp>
      <p:sp>
        <p:nvSpPr>
          <p:cNvPr id="60" name="Shape 60"/>
          <p:cNvSpPr txBox="1"/>
          <p:nvPr/>
        </p:nvSpPr>
        <p:spPr>
          <a:xfrm>
            <a:off x="6783700" y="6531000"/>
            <a:ext cx="2599200" cy="363899"/>
          </a:xfrm>
          <a:prstGeom prst="rect">
            <a:avLst/>
          </a:prstGeom>
          <a:noFill/>
          <a:ln>
            <a:noFill/>
          </a:ln>
        </p:spPr>
        <p:txBody>
          <a:bodyPr lIns="91425" tIns="91425" rIns="91425" bIns="91425" anchor="t" anchorCtr="0">
            <a:noAutofit/>
          </a:bodyPr>
          <a:lstStyle/>
          <a:p>
            <a:pPr lvl="0" rtl="0">
              <a:spcBef>
                <a:spcPts val="0"/>
              </a:spcBef>
              <a:buNone/>
            </a:pPr>
            <a:r>
              <a:rPr lang="it" sz="1200" b="1">
                <a:solidFill>
                  <a:srgbClr val="FFFFFF"/>
                </a:solidFill>
              </a:rPr>
              <a:t>POLITECNICO DI MILANO</a:t>
            </a:r>
          </a:p>
        </p:txBody>
      </p:sp>
      <p:pic>
        <p:nvPicPr>
          <p:cNvPr id="61" name="Shape 61"/>
          <p:cNvPicPr preferRelativeResize="0"/>
          <p:nvPr/>
        </p:nvPicPr>
        <p:blipFill>
          <a:blip r:embed="rId5">
            <a:alphaModFix/>
          </a:blip>
          <a:stretch>
            <a:fillRect/>
          </a:stretch>
        </p:blipFill>
        <p:spPr>
          <a:xfrm>
            <a:off x="0" y="6571225"/>
            <a:ext cx="9144000" cy="286775"/>
          </a:xfrm>
          <a:prstGeom prst="rect">
            <a:avLst/>
          </a:prstGeom>
          <a:noFill/>
          <a:ln>
            <a:noFill/>
          </a:ln>
        </p:spPr>
      </p:pic>
      <p:sp>
        <p:nvSpPr>
          <p:cNvPr id="62" name="Shape 62"/>
          <p:cNvSpPr txBox="1">
            <a:spLocks noGrp="1"/>
          </p:cNvSpPr>
          <p:nvPr>
            <p:ph type="ctrTitle" idx="4294967295"/>
          </p:nvPr>
        </p:nvSpPr>
        <p:spPr>
          <a:xfrm>
            <a:off x="-342900" y="6531000"/>
            <a:ext cx="5473699" cy="424200"/>
          </a:xfrm>
          <a:prstGeom prst="rect">
            <a:avLst/>
          </a:prstGeom>
        </p:spPr>
        <p:txBody>
          <a:bodyPr lIns="91425" tIns="91425" rIns="91425" bIns="91425" anchor="ctr" anchorCtr="0">
            <a:noAutofit/>
          </a:bodyPr>
          <a:lstStyle/>
          <a:p>
            <a:pPr indent="457200">
              <a:lnSpc>
                <a:spcPct val="115000"/>
              </a:lnSpc>
            </a:pPr>
            <a:r>
              <a:rPr lang="en-AU" sz="800" dirty="0">
                <a:solidFill>
                  <a:srgbClr val="003366"/>
                </a:solidFill>
              </a:rPr>
              <a:t>Dealing with Uncertainties in Availability Models using Fuzzy Logic and Neural Networks </a:t>
            </a:r>
            <a:endParaRPr sz="800" dirty="0">
              <a:solidFill>
                <a:srgbClr val="003366"/>
              </a:solidFill>
            </a:endParaRPr>
          </a:p>
        </p:txBody>
      </p:sp>
      <p:pic>
        <p:nvPicPr>
          <p:cNvPr id="10" name="Picture 9" descr="NeuralNets/Transient/Screen%20Shot%202017-10-13%20at%2009.42.00.png"/>
          <p:cNvPicPr/>
          <p:nvPr/>
        </p:nvPicPr>
        <p:blipFill rotWithShape="1">
          <a:blip r:embed="rId6">
            <a:extLst>
              <a:ext uri="{28A0092B-C50C-407E-A947-70E740481C1C}">
                <a14:useLocalDpi xmlns:a14="http://schemas.microsoft.com/office/drawing/2010/main" val="0"/>
              </a:ext>
            </a:extLst>
          </a:blip>
          <a:srcRect t="10929" r="247" b="7844"/>
          <a:stretch/>
        </p:blipFill>
        <p:spPr bwMode="auto">
          <a:xfrm>
            <a:off x="691549" y="1998058"/>
            <a:ext cx="3585790" cy="1829768"/>
          </a:xfrm>
          <a:prstGeom prst="rect">
            <a:avLst/>
          </a:prstGeom>
          <a:noFill/>
          <a:ln>
            <a:solidFill>
              <a:schemeClr val="tx1"/>
            </a:solidFill>
          </a:ln>
          <a:extLst>
            <a:ext uri="{53640926-AAD7-44D8-BBD7-CCE9431645EC}">
              <a14:shadowObscured xmlns:a14="http://schemas.microsoft.com/office/drawing/2010/main"/>
            </a:ext>
          </a:extLst>
        </p:spPr>
      </p:pic>
      <p:pic>
        <p:nvPicPr>
          <p:cNvPr id="12" name="Picture 11" descr="NeuralNets/Transient/Screen%20Shot%202017-10-13%20at%2009.44.03.png"/>
          <p:cNvPicPr/>
          <p:nvPr/>
        </p:nvPicPr>
        <p:blipFill rotWithShape="1">
          <a:blip r:embed="rId7">
            <a:extLst>
              <a:ext uri="{28A0092B-C50C-407E-A947-70E740481C1C}">
                <a14:useLocalDpi xmlns:a14="http://schemas.microsoft.com/office/drawing/2010/main" val="0"/>
              </a:ext>
            </a:extLst>
          </a:blip>
          <a:srcRect l="-369" t="10929" r="435" b="21434"/>
          <a:stretch/>
        </p:blipFill>
        <p:spPr bwMode="auto">
          <a:xfrm>
            <a:off x="691549" y="4332503"/>
            <a:ext cx="3585790" cy="1874745"/>
          </a:xfrm>
          <a:prstGeom prst="rect">
            <a:avLst/>
          </a:prstGeom>
          <a:noFill/>
          <a:ln>
            <a:solidFill>
              <a:schemeClr val="tx1"/>
            </a:solidFill>
          </a:ln>
          <a:extLst>
            <a:ext uri="{53640926-AAD7-44D8-BBD7-CCE9431645EC}">
              <a14:shadowObscured xmlns:a14="http://schemas.microsoft.com/office/drawing/2010/main"/>
            </a:ext>
          </a:extLst>
        </p:spPr>
      </p:pic>
      <p:pic>
        <p:nvPicPr>
          <p:cNvPr id="13" name="Picture 12" descr="NeuralNets/No%20Transient/Simple%20net/Screen%20Shot%202017-10-13%20at%2010.15.26.png"/>
          <p:cNvPicPr/>
          <p:nvPr/>
        </p:nvPicPr>
        <p:blipFill rotWithShape="1">
          <a:blip r:embed="rId8">
            <a:extLst>
              <a:ext uri="{28A0092B-C50C-407E-A947-70E740481C1C}">
                <a14:useLocalDpi xmlns:a14="http://schemas.microsoft.com/office/drawing/2010/main" val="0"/>
              </a:ext>
            </a:extLst>
          </a:blip>
          <a:srcRect t="10946" r="341" b="21571"/>
          <a:stretch/>
        </p:blipFill>
        <p:spPr bwMode="auto">
          <a:xfrm>
            <a:off x="4949686" y="1998057"/>
            <a:ext cx="3528887" cy="1829768"/>
          </a:xfrm>
          <a:prstGeom prst="rect">
            <a:avLst/>
          </a:prstGeom>
          <a:noFill/>
          <a:ln>
            <a:solidFill>
              <a:schemeClr val="tx1"/>
            </a:solidFill>
          </a:ln>
          <a:extLst>
            <a:ext uri="{53640926-AAD7-44D8-BBD7-CCE9431645EC}">
              <a14:shadowObscured xmlns:a14="http://schemas.microsoft.com/office/drawing/2010/main"/>
            </a:ext>
          </a:extLst>
        </p:spPr>
      </p:pic>
      <p:pic>
        <p:nvPicPr>
          <p:cNvPr id="14" name="Picture 13" descr="NeuralNets/No%20Transient/Simple%20net/Screen%20Shot%202017-10-13%20at%2010.16.43.png"/>
          <p:cNvPicPr/>
          <p:nvPr/>
        </p:nvPicPr>
        <p:blipFill rotWithShape="1">
          <a:blip r:embed="rId9">
            <a:extLst>
              <a:ext uri="{28A0092B-C50C-407E-A947-70E740481C1C}">
                <a14:useLocalDpi xmlns:a14="http://schemas.microsoft.com/office/drawing/2010/main" val="0"/>
              </a:ext>
            </a:extLst>
          </a:blip>
          <a:srcRect t="11244" r="-188" b="22769"/>
          <a:stretch/>
        </p:blipFill>
        <p:spPr bwMode="auto">
          <a:xfrm>
            <a:off x="4949687" y="4332502"/>
            <a:ext cx="3528887" cy="1874745"/>
          </a:xfrm>
          <a:prstGeom prst="rect">
            <a:avLst/>
          </a:prstGeom>
          <a:noFill/>
          <a:ln>
            <a:solidFill>
              <a:schemeClr val="tx1"/>
            </a:solidFill>
          </a:ln>
          <a:extLst>
            <a:ext uri="{53640926-AAD7-44D8-BBD7-CCE9431645EC}">
              <a14:shadowObscured xmlns:a14="http://schemas.microsoft.com/office/drawing/2010/main"/>
            </a:ext>
          </a:extLst>
        </p:spPr>
      </p:pic>
      <p:sp>
        <p:nvSpPr>
          <p:cNvPr id="3" name="TextBox 2"/>
          <p:cNvSpPr txBox="1"/>
          <p:nvPr/>
        </p:nvSpPr>
        <p:spPr>
          <a:xfrm>
            <a:off x="615082" y="978523"/>
            <a:ext cx="8079918" cy="369332"/>
          </a:xfrm>
          <a:prstGeom prst="rect">
            <a:avLst/>
          </a:prstGeom>
          <a:noFill/>
        </p:spPr>
        <p:txBody>
          <a:bodyPr wrap="square" rtlCol="0">
            <a:spAutoFit/>
          </a:bodyPr>
          <a:lstStyle/>
          <a:p>
            <a:r>
              <a:rPr lang="en-US" sz="1800" dirty="0" smtClean="0"/>
              <a:t>We tried a classical </a:t>
            </a:r>
            <a:r>
              <a:rPr lang="en-US" sz="1800" b="1" dirty="0" smtClean="0"/>
              <a:t>curve fitting approach </a:t>
            </a:r>
            <a:r>
              <a:rPr lang="en-US" sz="1800" dirty="0" smtClean="0"/>
              <a:t>as starting point for the analysis:</a:t>
            </a:r>
            <a:endParaRPr lang="en-US" sz="1800" dirty="0"/>
          </a:p>
        </p:txBody>
      </p:sp>
      <p:sp>
        <p:nvSpPr>
          <p:cNvPr id="16" name="TextBox 15"/>
          <p:cNvSpPr txBox="1"/>
          <p:nvPr/>
        </p:nvSpPr>
        <p:spPr>
          <a:xfrm>
            <a:off x="1691225" y="1666949"/>
            <a:ext cx="1586437" cy="307777"/>
          </a:xfrm>
          <a:prstGeom prst="rect">
            <a:avLst/>
          </a:prstGeom>
          <a:noFill/>
        </p:spPr>
        <p:txBody>
          <a:bodyPr wrap="square" rtlCol="0">
            <a:spAutoFit/>
          </a:bodyPr>
          <a:lstStyle/>
          <a:p>
            <a:r>
              <a:rPr lang="en-US" dirty="0" smtClean="0">
                <a:solidFill>
                  <a:srgbClr val="002060"/>
                </a:solidFill>
              </a:rPr>
              <a:t>With </a:t>
            </a:r>
            <a:r>
              <a:rPr lang="en-US" b="1" dirty="0" smtClean="0">
                <a:solidFill>
                  <a:srgbClr val="002060"/>
                </a:solidFill>
              </a:rPr>
              <a:t>Transient</a:t>
            </a:r>
            <a:r>
              <a:rPr lang="en-US" dirty="0" smtClean="0">
                <a:solidFill>
                  <a:srgbClr val="002060"/>
                </a:solidFill>
              </a:rPr>
              <a:t>:</a:t>
            </a:r>
            <a:endParaRPr lang="en-US" dirty="0">
              <a:solidFill>
                <a:srgbClr val="002060"/>
              </a:solidFill>
            </a:endParaRPr>
          </a:p>
        </p:txBody>
      </p:sp>
      <p:sp>
        <p:nvSpPr>
          <p:cNvPr id="17" name="TextBox 16"/>
          <p:cNvSpPr txBox="1"/>
          <p:nvPr/>
        </p:nvSpPr>
        <p:spPr>
          <a:xfrm>
            <a:off x="5825797" y="1662180"/>
            <a:ext cx="1776664" cy="307777"/>
          </a:xfrm>
          <a:prstGeom prst="rect">
            <a:avLst/>
          </a:prstGeom>
          <a:noFill/>
        </p:spPr>
        <p:txBody>
          <a:bodyPr wrap="square" rtlCol="0">
            <a:spAutoFit/>
          </a:bodyPr>
          <a:lstStyle/>
          <a:p>
            <a:r>
              <a:rPr lang="en-US" dirty="0" smtClean="0">
                <a:solidFill>
                  <a:srgbClr val="002060"/>
                </a:solidFill>
              </a:rPr>
              <a:t>Without </a:t>
            </a:r>
            <a:r>
              <a:rPr lang="en-US" b="1" dirty="0" smtClean="0">
                <a:solidFill>
                  <a:srgbClr val="002060"/>
                </a:solidFill>
              </a:rPr>
              <a:t>Transient</a:t>
            </a:r>
            <a:r>
              <a:rPr lang="en-US" dirty="0" smtClean="0">
                <a:solidFill>
                  <a:srgbClr val="002060"/>
                </a:solidFill>
              </a:rPr>
              <a:t>:</a:t>
            </a:r>
            <a:endParaRPr lang="en-US" dirty="0">
              <a:solidFill>
                <a:srgbClr val="002060"/>
              </a:solidFill>
            </a:endParaRPr>
          </a:p>
        </p:txBody>
      </p:sp>
      <p:cxnSp>
        <p:nvCxnSpPr>
          <p:cNvPr id="5" name="Straight Connector 4"/>
          <p:cNvCxnSpPr>
            <a:stCxn id="61" idx="0"/>
          </p:cNvCxnSpPr>
          <p:nvPr/>
        </p:nvCxnSpPr>
        <p:spPr>
          <a:xfrm flipV="1">
            <a:off x="4572000" y="1566041"/>
            <a:ext cx="10508" cy="5005184"/>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1566041"/>
            <a:ext cx="9144000"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892175" y="3827825"/>
            <a:ext cx="1586437" cy="261610"/>
          </a:xfrm>
          <a:prstGeom prst="rect">
            <a:avLst/>
          </a:prstGeom>
          <a:noFill/>
        </p:spPr>
        <p:txBody>
          <a:bodyPr wrap="square" rtlCol="0">
            <a:spAutoFit/>
          </a:bodyPr>
          <a:lstStyle/>
          <a:p>
            <a:r>
              <a:rPr lang="en-US" sz="1100" b="1" dirty="0" smtClean="0">
                <a:solidFill>
                  <a:srgbClr val="002060"/>
                </a:solidFill>
              </a:rPr>
              <a:t>Linear Fitting</a:t>
            </a:r>
            <a:endParaRPr lang="en-US" sz="1100" b="1" dirty="0">
              <a:solidFill>
                <a:srgbClr val="002060"/>
              </a:solidFill>
            </a:endParaRPr>
          </a:p>
        </p:txBody>
      </p:sp>
      <p:sp>
        <p:nvSpPr>
          <p:cNvPr id="24" name="TextBox 23"/>
          <p:cNvSpPr txBox="1"/>
          <p:nvPr/>
        </p:nvSpPr>
        <p:spPr>
          <a:xfrm>
            <a:off x="6089284" y="3830832"/>
            <a:ext cx="1586437" cy="261610"/>
          </a:xfrm>
          <a:prstGeom prst="rect">
            <a:avLst/>
          </a:prstGeom>
          <a:noFill/>
        </p:spPr>
        <p:txBody>
          <a:bodyPr wrap="square" rtlCol="0">
            <a:spAutoFit/>
          </a:bodyPr>
          <a:lstStyle/>
          <a:p>
            <a:r>
              <a:rPr lang="en-US" sz="1100" b="1" dirty="0" smtClean="0">
                <a:solidFill>
                  <a:srgbClr val="002060"/>
                </a:solidFill>
              </a:rPr>
              <a:t>Linear Fitting</a:t>
            </a:r>
            <a:endParaRPr lang="en-US" sz="1100" b="1" dirty="0">
              <a:solidFill>
                <a:srgbClr val="002060"/>
              </a:solidFill>
            </a:endParaRPr>
          </a:p>
        </p:txBody>
      </p:sp>
      <p:sp>
        <p:nvSpPr>
          <p:cNvPr id="25" name="TextBox 24"/>
          <p:cNvSpPr txBox="1"/>
          <p:nvPr/>
        </p:nvSpPr>
        <p:spPr>
          <a:xfrm>
            <a:off x="1555530" y="6228716"/>
            <a:ext cx="2146359" cy="261610"/>
          </a:xfrm>
          <a:prstGeom prst="rect">
            <a:avLst/>
          </a:prstGeom>
          <a:noFill/>
        </p:spPr>
        <p:txBody>
          <a:bodyPr wrap="square" rtlCol="0">
            <a:spAutoFit/>
          </a:bodyPr>
          <a:lstStyle/>
          <a:p>
            <a:r>
              <a:rPr lang="en-US" sz="1100" b="1" dirty="0" smtClean="0">
                <a:solidFill>
                  <a:srgbClr val="002060"/>
                </a:solidFill>
              </a:rPr>
              <a:t>Fourier Fitting (8 terms)</a:t>
            </a:r>
            <a:endParaRPr lang="en-US" sz="1100" b="1" dirty="0">
              <a:solidFill>
                <a:srgbClr val="002060"/>
              </a:solidFill>
            </a:endParaRPr>
          </a:p>
        </p:txBody>
      </p:sp>
      <p:sp>
        <p:nvSpPr>
          <p:cNvPr id="27" name="TextBox 26"/>
          <p:cNvSpPr txBox="1"/>
          <p:nvPr/>
        </p:nvSpPr>
        <p:spPr>
          <a:xfrm>
            <a:off x="5738643" y="6239226"/>
            <a:ext cx="2146359" cy="261610"/>
          </a:xfrm>
          <a:prstGeom prst="rect">
            <a:avLst/>
          </a:prstGeom>
          <a:noFill/>
        </p:spPr>
        <p:txBody>
          <a:bodyPr wrap="square" rtlCol="0">
            <a:spAutoFit/>
          </a:bodyPr>
          <a:lstStyle/>
          <a:p>
            <a:r>
              <a:rPr lang="en-US" sz="1100" b="1" dirty="0" smtClean="0">
                <a:solidFill>
                  <a:srgbClr val="002060"/>
                </a:solidFill>
              </a:rPr>
              <a:t>Fourier Fitting (8 terms)</a:t>
            </a:r>
            <a:endParaRPr lang="en-US" sz="1100" b="1" dirty="0">
              <a:solidFill>
                <a:srgbClr val="002060"/>
              </a:solidFill>
            </a:endParaRPr>
          </a:p>
        </p:txBody>
      </p:sp>
    </p:spTree>
    <p:extLst>
      <p:ext uri="{BB962C8B-B14F-4D97-AF65-F5344CB8AC3E}">
        <p14:creationId xmlns:p14="http://schemas.microsoft.com/office/powerpoint/2010/main" val="1678660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17">
                                            <p:txEl>
                                              <p:pRg st="0" end="0"/>
                                            </p:txEl>
                                          </p:spTgt>
                                        </p:tgtEl>
                                        <p:attrNameLst>
                                          <p:attrName>style.visibility</p:attrName>
                                        </p:attrNameLst>
                                      </p:cBhvr>
                                      <p:to>
                                        <p:strVal val="visible"/>
                                      </p:to>
                                    </p:set>
                                    <p:animEffect transition="in" filter="fade">
                                      <p:cBhvr>
                                        <p:cTn id="19" dur="500"/>
                                        <p:tgtEl>
                                          <p:spTgt spid="17">
                                            <p:txEl>
                                              <p:pRg st="0" end="0"/>
                                            </p:txEl>
                                          </p:spTgt>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3500"/>
                            </p:stCondLst>
                            <p:childTnLst>
                              <p:par>
                                <p:cTn id="25" presetID="10" presetClass="entr" presetSubtype="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4000"/>
                            </p:stCondLst>
                            <p:childTnLst>
                              <p:par>
                                <p:cTn id="29" presetID="10" presetClass="entr" presetSubtype="0"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par>
                          <p:cTn id="32" fill="hold">
                            <p:stCondLst>
                              <p:cond delay="4500"/>
                            </p:stCondLst>
                            <p:childTnLst>
                              <p:par>
                                <p:cTn id="33" presetID="3" presetClass="entr" presetSubtype="10" fill="hold" grpId="0"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blinds(horizontal)">
                                      <p:cBhvr>
                                        <p:cTn id="35" dur="500"/>
                                        <p:tgtEl>
                                          <p:spTgt spid="23"/>
                                        </p:tgtEl>
                                      </p:cBhvr>
                                    </p:animEffect>
                                  </p:childTnLst>
                                </p:cTn>
                              </p:par>
                            </p:childTnLst>
                          </p:cTn>
                        </p:par>
                        <p:par>
                          <p:cTn id="36" fill="hold">
                            <p:stCondLst>
                              <p:cond delay="5000"/>
                            </p:stCondLst>
                            <p:childTnLst>
                              <p:par>
                                <p:cTn id="37" presetID="3" presetClass="entr" presetSubtype="10" fill="hold" grpId="0"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blinds(horizontal)">
                                      <p:cBhvr>
                                        <p:cTn id="39" dur="500"/>
                                        <p:tgtEl>
                                          <p:spTgt spid="24"/>
                                        </p:tgtEl>
                                      </p:cBhvr>
                                    </p:animEffect>
                                  </p:childTnLst>
                                </p:cTn>
                              </p:par>
                            </p:childTnLst>
                          </p:cTn>
                        </p:par>
                        <p:par>
                          <p:cTn id="40" fill="hold">
                            <p:stCondLst>
                              <p:cond delay="5500"/>
                            </p:stCondLst>
                            <p:childTnLst>
                              <p:par>
                                <p:cTn id="41" presetID="3" presetClass="entr" presetSubtype="10" fill="hold" grpId="0"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blinds(horizontal)">
                                      <p:cBhvr>
                                        <p:cTn id="43" dur="500"/>
                                        <p:tgtEl>
                                          <p:spTgt spid="25"/>
                                        </p:tgtEl>
                                      </p:cBhvr>
                                    </p:animEffect>
                                  </p:childTnLst>
                                </p:cTn>
                              </p:par>
                            </p:childTnLst>
                          </p:cTn>
                        </p:par>
                        <p:par>
                          <p:cTn id="44" fill="hold">
                            <p:stCondLst>
                              <p:cond delay="6000"/>
                            </p:stCondLst>
                            <p:childTnLst>
                              <p:par>
                                <p:cTn id="45" presetID="3" presetClass="entr" presetSubtype="10" fill="hold" nodeType="afterEffect">
                                  <p:stCondLst>
                                    <p:cond delay="0"/>
                                  </p:stCondLst>
                                  <p:childTnLst>
                                    <p:set>
                                      <p:cBhvr>
                                        <p:cTn id="46" dur="1" fill="hold">
                                          <p:stCondLst>
                                            <p:cond delay="0"/>
                                          </p:stCondLst>
                                        </p:cTn>
                                        <p:tgtEl>
                                          <p:spTgt spid="27">
                                            <p:txEl>
                                              <p:pRg st="0" end="0"/>
                                            </p:txEl>
                                          </p:spTgt>
                                        </p:tgtEl>
                                        <p:attrNameLst>
                                          <p:attrName>style.visibility</p:attrName>
                                        </p:attrNameLst>
                                      </p:cBhvr>
                                      <p:to>
                                        <p:strVal val="visible"/>
                                      </p:to>
                                    </p:set>
                                    <p:animEffect transition="in" filter="blinds(horizontal)">
                                      <p:cBhvr>
                                        <p:cTn id="47"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p:bldP spid="23" grpId="0"/>
      <p:bldP spid="24" grpId="0"/>
      <p:bldP spid="25"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837450" y="131950"/>
            <a:ext cx="8136900" cy="498599"/>
          </a:xfrm>
          <a:prstGeom prst="rect">
            <a:avLst/>
          </a:prstGeom>
        </p:spPr>
        <p:txBody>
          <a:bodyPr lIns="91425" tIns="91425" rIns="91425" bIns="91425" anchor="b" anchorCtr="0">
            <a:noAutofit/>
          </a:bodyPr>
          <a:lstStyle/>
          <a:p>
            <a:pPr lvl="0" rtl="0">
              <a:spcBef>
                <a:spcPts val="0"/>
              </a:spcBef>
              <a:buNone/>
            </a:pPr>
            <a:r>
              <a:rPr lang="en-AU" sz="2400" dirty="0" smtClean="0">
                <a:solidFill>
                  <a:srgbClr val="003366"/>
                </a:solidFill>
              </a:rPr>
              <a:t>First Neural Network Prediction (with Transient)</a:t>
            </a:r>
            <a:endParaRPr lang="en-AU" sz="2400" dirty="0">
              <a:solidFill>
                <a:srgbClr val="003366"/>
              </a:solidFill>
            </a:endParaRPr>
          </a:p>
        </p:txBody>
      </p:sp>
      <p:pic>
        <p:nvPicPr>
          <p:cNvPr id="57" name="Shape 57"/>
          <p:cNvPicPr preferRelativeResize="0"/>
          <p:nvPr/>
        </p:nvPicPr>
        <p:blipFill>
          <a:blip r:embed="rId3">
            <a:alphaModFix/>
          </a:blip>
          <a:stretch>
            <a:fillRect/>
          </a:stretch>
        </p:blipFill>
        <p:spPr>
          <a:xfrm>
            <a:off x="82450" y="65950"/>
            <a:ext cx="464900" cy="498650"/>
          </a:xfrm>
          <a:prstGeom prst="rect">
            <a:avLst/>
          </a:prstGeom>
          <a:noFill/>
          <a:ln>
            <a:noFill/>
          </a:ln>
        </p:spPr>
      </p:pic>
      <p:pic>
        <p:nvPicPr>
          <p:cNvPr id="58" name="Shape 58"/>
          <p:cNvPicPr preferRelativeResize="0"/>
          <p:nvPr/>
        </p:nvPicPr>
        <p:blipFill>
          <a:blip r:embed="rId4">
            <a:alphaModFix/>
          </a:blip>
          <a:stretch>
            <a:fillRect/>
          </a:stretch>
        </p:blipFill>
        <p:spPr>
          <a:xfrm>
            <a:off x="0" y="630539"/>
            <a:ext cx="9143998" cy="97471"/>
          </a:xfrm>
          <a:prstGeom prst="rect">
            <a:avLst/>
          </a:prstGeom>
          <a:noFill/>
          <a:ln>
            <a:noFill/>
          </a:ln>
        </p:spPr>
      </p:pic>
      <p:cxnSp>
        <p:nvCxnSpPr>
          <p:cNvPr id="59" name="Shape 59"/>
          <p:cNvCxnSpPr/>
          <p:nvPr/>
        </p:nvCxnSpPr>
        <p:spPr>
          <a:xfrm rot="10800000">
            <a:off x="691550" y="125"/>
            <a:ext cx="0" cy="630299"/>
          </a:xfrm>
          <a:prstGeom prst="straightConnector1">
            <a:avLst/>
          </a:prstGeom>
          <a:noFill/>
          <a:ln w="9525" cap="flat" cmpd="sng">
            <a:solidFill>
              <a:srgbClr val="003366"/>
            </a:solidFill>
            <a:prstDash val="solid"/>
            <a:round/>
            <a:headEnd type="none" w="lg" len="lg"/>
            <a:tailEnd type="none" w="lg" len="lg"/>
          </a:ln>
        </p:spPr>
      </p:cxnSp>
      <p:sp>
        <p:nvSpPr>
          <p:cNvPr id="60" name="Shape 60"/>
          <p:cNvSpPr txBox="1"/>
          <p:nvPr/>
        </p:nvSpPr>
        <p:spPr>
          <a:xfrm>
            <a:off x="6783700" y="6531000"/>
            <a:ext cx="2599200" cy="363899"/>
          </a:xfrm>
          <a:prstGeom prst="rect">
            <a:avLst/>
          </a:prstGeom>
          <a:noFill/>
          <a:ln>
            <a:noFill/>
          </a:ln>
        </p:spPr>
        <p:txBody>
          <a:bodyPr lIns="91425" tIns="91425" rIns="91425" bIns="91425" anchor="t" anchorCtr="0">
            <a:noAutofit/>
          </a:bodyPr>
          <a:lstStyle/>
          <a:p>
            <a:pPr lvl="0" rtl="0">
              <a:spcBef>
                <a:spcPts val="0"/>
              </a:spcBef>
              <a:buNone/>
            </a:pPr>
            <a:r>
              <a:rPr lang="it" sz="1200" b="1">
                <a:solidFill>
                  <a:srgbClr val="FFFFFF"/>
                </a:solidFill>
              </a:rPr>
              <a:t>POLITECNICO DI MILANO</a:t>
            </a:r>
          </a:p>
        </p:txBody>
      </p:sp>
      <p:pic>
        <p:nvPicPr>
          <p:cNvPr id="61" name="Shape 61"/>
          <p:cNvPicPr preferRelativeResize="0"/>
          <p:nvPr/>
        </p:nvPicPr>
        <p:blipFill>
          <a:blip r:embed="rId5">
            <a:alphaModFix/>
          </a:blip>
          <a:stretch>
            <a:fillRect/>
          </a:stretch>
        </p:blipFill>
        <p:spPr>
          <a:xfrm>
            <a:off x="0" y="6571225"/>
            <a:ext cx="9144000" cy="286775"/>
          </a:xfrm>
          <a:prstGeom prst="rect">
            <a:avLst/>
          </a:prstGeom>
          <a:noFill/>
          <a:ln>
            <a:noFill/>
          </a:ln>
        </p:spPr>
      </p:pic>
      <p:sp>
        <p:nvSpPr>
          <p:cNvPr id="62" name="Shape 62"/>
          <p:cNvSpPr txBox="1">
            <a:spLocks noGrp="1"/>
          </p:cNvSpPr>
          <p:nvPr>
            <p:ph type="ctrTitle" idx="4294967295"/>
          </p:nvPr>
        </p:nvSpPr>
        <p:spPr>
          <a:xfrm>
            <a:off x="-342900" y="6531000"/>
            <a:ext cx="5473699" cy="424200"/>
          </a:xfrm>
          <a:prstGeom prst="rect">
            <a:avLst/>
          </a:prstGeom>
        </p:spPr>
        <p:txBody>
          <a:bodyPr lIns="91425" tIns="91425" rIns="91425" bIns="91425" anchor="ctr" anchorCtr="0">
            <a:noAutofit/>
          </a:bodyPr>
          <a:lstStyle/>
          <a:p>
            <a:pPr indent="457200">
              <a:lnSpc>
                <a:spcPct val="115000"/>
              </a:lnSpc>
            </a:pPr>
            <a:r>
              <a:rPr lang="en-AU" sz="800" dirty="0">
                <a:solidFill>
                  <a:srgbClr val="003366"/>
                </a:solidFill>
              </a:rPr>
              <a:t>Dealing with Uncertainties in Availability Models using Fuzzy Logic and Neural Networks </a:t>
            </a:r>
            <a:endParaRPr sz="800" dirty="0">
              <a:solidFill>
                <a:srgbClr val="003366"/>
              </a:solidFill>
            </a:endParaRPr>
          </a:p>
        </p:txBody>
      </p:sp>
      <p:pic>
        <p:nvPicPr>
          <p:cNvPr id="12" name="Picture 11" descr="NeuralNets/Transient/Screen%20Shot%202017-10-13%20at%2009.52.41.png"/>
          <p:cNvPicPr/>
          <p:nvPr/>
        </p:nvPicPr>
        <p:blipFill rotWithShape="1">
          <a:blip r:embed="rId6">
            <a:extLst>
              <a:ext uri="{28A0092B-C50C-407E-A947-70E740481C1C}">
                <a14:useLocalDpi xmlns:a14="http://schemas.microsoft.com/office/drawing/2010/main" val="0"/>
              </a:ext>
            </a:extLst>
          </a:blip>
          <a:srcRect l="31345" t="17426" r="33433" b="64259"/>
          <a:stretch/>
        </p:blipFill>
        <p:spPr bwMode="auto">
          <a:xfrm>
            <a:off x="2017133" y="1278125"/>
            <a:ext cx="5141595" cy="1695450"/>
          </a:xfrm>
          <a:prstGeom prst="rect">
            <a:avLst/>
          </a:prstGeom>
          <a:noFill/>
          <a:ln>
            <a:solidFill>
              <a:schemeClr val="tx1"/>
            </a:solidFill>
          </a:ln>
          <a:extLst>
            <a:ext uri="{53640926-AAD7-44D8-BBD7-CCE9431645EC}">
              <a14:shadowObscured xmlns:a14="http://schemas.microsoft.com/office/drawing/2010/main"/>
            </a:ext>
          </a:extLst>
        </p:spPr>
      </p:pic>
      <p:pic>
        <p:nvPicPr>
          <p:cNvPr id="13" name="Picture 12" descr="NeuralNets/Transient/83.jpg"/>
          <p:cNvPicPr/>
          <p:nvPr/>
        </p:nvPicPr>
        <p:blipFill rotWithShape="1">
          <a:blip r:embed="rId7">
            <a:extLst>
              <a:ext uri="{28A0092B-C50C-407E-A947-70E740481C1C}">
                <a14:useLocalDpi xmlns:a14="http://schemas.microsoft.com/office/drawing/2010/main" val="0"/>
              </a:ext>
            </a:extLst>
          </a:blip>
          <a:srcRect l="9669" t="9350" r="6863" b="4869"/>
          <a:stretch/>
        </p:blipFill>
        <p:spPr bwMode="auto">
          <a:xfrm>
            <a:off x="590765" y="3320106"/>
            <a:ext cx="4540034" cy="2853789"/>
          </a:xfrm>
          <a:prstGeom prst="rect">
            <a:avLst/>
          </a:prstGeom>
          <a:noFill/>
          <a:ln>
            <a:solidFill>
              <a:schemeClr val="tx1"/>
            </a:solidFill>
          </a:ln>
          <a:extLst>
            <a:ext uri="{53640926-AAD7-44D8-BBD7-CCE9431645EC}">
              <a14:shadowObscured xmlns:a14="http://schemas.microsoft.com/office/drawing/2010/main"/>
            </a:ext>
          </a:extLst>
        </p:spPr>
      </p:pic>
      <p:sp>
        <p:nvSpPr>
          <p:cNvPr id="3" name="Explosion 2 2"/>
          <p:cNvSpPr/>
          <p:nvPr/>
        </p:nvSpPr>
        <p:spPr>
          <a:xfrm>
            <a:off x="5733391" y="3607738"/>
            <a:ext cx="3071942" cy="2578586"/>
          </a:xfrm>
          <a:prstGeom prst="irregularSeal2">
            <a:avLst/>
          </a:prstGeom>
          <a:gradFill flip="none" rotWithShape="1">
            <a:gsLst>
              <a:gs pos="0">
                <a:srgbClr val="C00000">
                  <a:lumMod val="76000"/>
                  <a:lumOff val="24000"/>
                </a:srgbClr>
              </a:gs>
              <a:gs pos="100000">
                <a:srgbClr val="FF0000">
                  <a:tint val="44500"/>
                  <a:satMod val="160000"/>
                </a:srgbClr>
              </a:gs>
              <a:gs pos="100000">
                <a:srgbClr val="FF0000">
                  <a:tint val="23500"/>
                  <a:satMod val="160000"/>
                </a:srgbClr>
              </a:gs>
            </a:gsLst>
            <a:lin ang="1350000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smtClean="0">
                <a:solidFill>
                  <a:schemeClr val="tx1"/>
                </a:solidFill>
              </a:rPr>
              <a:t>NEGATIVE VALUES </a:t>
            </a:r>
          </a:p>
          <a:p>
            <a:pPr algn="ctr"/>
            <a:r>
              <a:rPr lang="en-US" b="1" dirty="0" smtClean="0">
                <a:solidFill>
                  <a:schemeClr val="tx1"/>
                </a:solidFill>
              </a:rPr>
              <a:t>FOR THE PROVIDERS!</a:t>
            </a:r>
            <a:endParaRPr lang="en-US" sz="1200" b="1" dirty="0">
              <a:solidFill>
                <a:schemeClr val="tx1"/>
              </a:solidFill>
            </a:endParaRPr>
          </a:p>
        </p:txBody>
      </p:sp>
      <p:sp>
        <p:nvSpPr>
          <p:cNvPr id="4" name="TextBox 3"/>
          <p:cNvSpPr txBox="1"/>
          <p:nvPr/>
        </p:nvSpPr>
        <p:spPr>
          <a:xfrm>
            <a:off x="2799471" y="931226"/>
            <a:ext cx="5213131" cy="307777"/>
          </a:xfrm>
          <a:prstGeom prst="rect">
            <a:avLst/>
          </a:prstGeom>
          <a:noFill/>
        </p:spPr>
        <p:txBody>
          <a:bodyPr wrap="square" rtlCol="0">
            <a:spAutoFit/>
          </a:bodyPr>
          <a:lstStyle/>
          <a:p>
            <a:r>
              <a:rPr lang="en-US" b="1" dirty="0" smtClean="0"/>
              <a:t>Neural Network </a:t>
            </a:r>
            <a:r>
              <a:rPr lang="en-US" dirty="0" smtClean="0"/>
              <a:t>used for </a:t>
            </a:r>
            <a:r>
              <a:rPr lang="en-US" b="1" dirty="0" smtClean="0"/>
              <a:t>Data Prediction</a:t>
            </a:r>
            <a:endParaRPr lang="en-US" b="1" dirty="0"/>
          </a:p>
        </p:txBody>
      </p:sp>
      <p:sp>
        <p:nvSpPr>
          <p:cNvPr id="16" name="TextBox 15"/>
          <p:cNvSpPr txBox="1"/>
          <p:nvPr/>
        </p:nvSpPr>
        <p:spPr>
          <a:xfrm rot="20788259">
            <a:off x="6294900" y="3460554"/>
            <a:ext cx="1397130" cy="369332"/>
          </a:xfrm>
          <a:prstGeom prst="rect">
            <a:avLst/>
          </a:prstGeom>
          <a:noFill/>
        </p:spPr>
        <p:txBody>
          <a:bodyPr wrap="square" rtlCol="0">
            <a:spAutoFit/>
          </a:bodyPr>
          <a:lstStyle/>
          <a:p>
            <a:r>
              <a:rPr lang="en-US" sz="1800" b="1" dirty="0" smtClean="0"/>
              <a:t>BUT</a:t>
            </a:r>
            <a:r>
              <a:rPr lang="mr-IN" sz="1800" b="1" dirty="0" smtClean="0"/>
              <a:t>…</a:t>
            </a:r>
            <a:endParaRPr lang="en-US" sz="1800" b="1" dirty="0"/>
          </a:p>
        </p:txBody>
      </p:sp>
      <p:sp>
        <p:nvSpPr>
          <p:cNvPr id="14" name="TextBox 13"/>
          <p:cNvSpPr txBox="1"/>
          <p:nvPr/>
        </p:nvSpPr>
        <p:spPr>
          <a:xfrm>
            <a:off x="1965433" y="6186324"/>
            <a:ext cx="5213131" cy="307777"/>
          </a:xfrm>
          <a:prstGeom prst="rect">
            <a:avLst/>
          </a:prstGeom>
          <a:noFill/>
        </p:spPr>
        <p:txBody>
          <a:bodyPr wrap="square" rtlCol="0">
            <a:spAutoFit/>
          </a:bodyPr>
          <a:lstStyle/>
          <a:p>
            <a:r>
              <a:rPr lang="en-US" b="1" dirty="0" smtClean="0"/>
              <a:t>Predicted Values</a:t>
            </a:r>
            <a:endParaRPr lang="en-US" b="1" dirty="0"/>
          </a:p>
        </p:txBody>
      </p:sp>
    </p:spTree>
    <p:extLst>
      <p:ext uri="{BB962C8B-B14F-4D97-AF65-F5344CB8AC3E}">
        <p14:creationId xmlns:p14="http://schemas.microsoft.com/office/powerpoint/2010/main" val="12506136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42"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par>
                                <p:cTn id="19" presetID="3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p:cTn id="21" dur="1000" fill="hold"/>
                                        <p:tgtEl>
                                          <p:spTgt spid="14"/>
                                        </p:tgtEl>
                                        <p:attrNameLst>
                                          <p:attrName>ppt_w</p:attrName>
                                        </p:attrNameLst>
                                      </p:cBhvr>
                                      <p:tavLst>
                                        <p:tav tm="0">
                                          <p:val>
                                            <p:fltVal val="0"/>
                                          </p:val>
                                        </p:tav>
                                        <p:tav tm="100000">
                                          <p:val>
                                            <p:strVal val="#ppt_w"/>
                                          </p:val>
                                        </p:tav>
                                      </p:tavLst>
                                    </p:anim>
                                    <p:anim calcmode="lin" valueType="num">
                                      <p:cBhvr>
                                        <p:cTn id="22" dur="1000" fill="hold"/>
                                        <p:tgtEl>
                                          <p:spTgt spid="14"/>
                                        </p:tgtEl>
                                        <p:attrNameLst>
                                          <p:attrName>ppt_h</p:attrName>
                                        </p:attrNameLst>
                                      </p:cBhvr>
                                      <p:tavLst>
                                        <p:tav tm="0">
                                          <p:val>
                                            <p:fltVal val="0"/>
                                          </p:val>
                                        </p:tav>
                                        <p:tav tm="100000">
                                          <p:val>
                                            <p:strVal val="#ppt_h"/>
                                          </p:val>
                                        </p:tav>
                                      </p:tavLst>
                                    </p:anim>
                                    <p:anim calcmode="lin" valueType="num">
                                      <p:cBhvr>
                                        <p:cTn id="23" dur="1000" fill="hold"/>
                                        <p:tgtEl>
                                          <p:spTgt spid="14"/>
                                        </p:tgtEl>
                                        <p:attrNameLst>
                                          <p:attrName>style.rotation</p:attrName>
                                        </p:attrNameLst>
                                      </p:cBhvr>
                                      <p:tavLst>
                                        <p:tav tm="0">
                                          <p:val>
                                            <p:fltVal val="90"/>
                                          </p:val>
                                        </p:tav>
                                        <p:tav tm="100000">
                                          <p:val>
                                            <p:fltVal val="0"/>
                                          </p:val>
                                        </p:tav>
                                      </p:tavLst>
                                    </p:anim>
                                    <p:animEffect transition="in" filter="fade">
                                      <p:cBhvr>
                                        <p:cTn id="24" dur="1000"/>
                                        <p:tgtEl>
                                          <p:spTgt spid="14"/>
                                        </p:tgtEl>
                                      </p:cBhvr>
                                    </p:animEffect>
                                  </p:childTnLst>
                                </p:cTn>
                              </p:par>
                            </p:childTnLst>
                          </p:cTn>
                        </p:par>
                        <p:par>
                          <p:cTn id="25" fill="hold">
                            <p:stCondLst>
                              <p:cond delay="1500"/>
                            </p:stCondLst>
                            <p:childTnLst>
                              <p:par>
                                <p:cTn id="26" presetID="2" presetClass="entr" presetSubtype="4" fill="hold" grpId="1" nodeType="afterEffect">
                                  <p:stCondLst>
                                    <p:cond delay="1000"/>
                                  </p:stCondLst>
                                  <p:childTnLst>
                                    <p:set>
                                      <p:cBhvr>
                                        <p:cTn id="27" dur="1" fill="hold">
                                          <p:stCondLst>
                                            <p:cond delay="0"/>
                                          </p:stCondLst>
                                        </p:cTn>
                                        <p:tgtEl>
                                          <p:spTgt spid="16"/>
                                        </p:tgtEl>
                                        <p:attrNameLst>
                                          <p:attrName>style.visibility</p:attrName>
                                        </p:attrNameLst>
                                      </p:cBhvr>
                                      <p:to>
                                        <p:strVal val="visible"/>
                                      </p:to>
                                    </p:set>
                                    <p:anim calcmode="lin" valueType="num">
                                      <p:cBhvr additive="base">
                                        <p:cTn id="28" dur="500" fill="hold"/>
                                        <p:tgtEl>
                                          <p:spTgt spid="16"/>
                                        </p:tgtEl>
                                        <p:attrNameLst>
                                          <p:attrName>ppt_x</p:attrName>
                                        </p:attrNameLst>
                                      </p:cBhvr>
                                      <p:tavLst>
                                        <p:tav tm="0">
                                          <p:val>
                                            <p:strVal val="#ppt_x"/>
                                          </p:val>
                                        </p:tav>
                                        <p:tav tm="100000">
                                          <p:val>
                                            <p:strVal val="#ppt_x"/>
                                          </p:val>
                                        </p:tav>
                                      </p:tavLst>
                                    </p:anim>
                                    <p:anim calcmode="lin" valueType="num">
                                      <p:cBhvr additive="base">
                                        <p:cTn id="29" dur="500" fill="hold"/>
                                        <p:tgtEl>
                                          <p:spTgt spid="16"/>
                                        </p:tgtEl>
                                        <p:attrNameLst>
                                          <p:attrName>ppt_y</p:attrName>
                                        </p:attrNameLst>
                                      </p:cBhvr>
                                      <p:tavLst>
                                        <p:tav tm="0">
                                          <p:val>
                                            <p:strVal val="1+#ppt_h/2"/>
                                          </p:val>
                                        </p:tav>
                                        <p:tav tm="100000">
                                          <p:val>
                                            <p:strVal val="#ppt_y"/>
                                          </p:val>
                                        </p:tav>
                                      </p:tavLst>
                                    </p:anim>
                                  </p:childTnLst>
                                </p:cTn>
                              </p:par>
                            </p:childTnLst>
                          </p:cTn>
                        </p:par>
                        <p:par>
                          <p:cTn id="30" fill="hold">
                            <p:stCondLst>
                              <p:cond delay="3000"/>
                            </p:stCondLst>
                            <p:childTnLst>
                              <p:par>
                                <p:cTn id="31" presetID="53" presetClass="entr" presetSubtype="16" fill="hold" grpId="0" nodeType="after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p:cTn id="33" dur="750" fill="hold"/>
                                        <p:tgtEl>
                                          <p:spTgt spid="3"/>
                                        </p:tgtEl>
                                        <p:attrNameLst>
                                          <p:attrName>ppt_w</p:attrName>
                                        </p:attrNameLst>
                                      </p:cBhvr>
                                      <p:tavLst>
                                        <p:tav tm="0">
                                          <p:val>
                                            <p:fltVal val="0"/>
                                          </p:val>
                                        </p:tav>
                                        <p:tav tm="100000">
                                          <p:val>
                                            <p:strVal val="#ppt_w"/>
                                          </p:val>
                                        </p:tav>
                                      </p:tavLst>
                                    </p:anim>
                                    <p:anim calcmode="lin" valueType="num">
                                      <p:cBhvr>
                                        <p:cTn id="34" dur="750" fill="hold"/>
                                        <p:tgtEl>
                                          <p:spTgt spid="3"/>
                                        </p:tgtEl>
                                        <p:attrNameLst>
                                          <p:attrName>ppt_h</p:attrName>
                                        </p:attrNameLst>
                                      </p:cBhvr>
                                      <p:tavLst>
                                        <p:tav tm="0">
                                          <p:val>
                                            <p:fltVal val="0"/>
                                          </p:val>
                                        </p:tav>
                                        <p:tav tm="100000">
                                          <p:val>
                                            <p:strVal val="#ppt_h"/>
                                          </p:val>
                                        </p:tav>
                                      </p:tavLst>
                                    </p:anim>
                                    <p:animEffect transition="in" filter="fade">
                                      <p:cBhvr>
                                        <p:cTn id="35"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16" grpId="1"/>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837450" y="131950"/>
            <a:ext cx="8136900" cy="498599"/>
          </a:xfrm>
          <a:prstGeom prst="rect">
            <a:avLst/>
          </a:prstGeom>
        </p:spPr>
        <p:txBody>
          <a:bodyPr lIns="91425" tIns="91425" rIns="91425" bIns="91425" anchor="b" anchorCtr="0">
            <a:noAutofit/>
          </a:bodyPr>
          <a:lstStyle/>
          <a:p>
            <a:pPr lvl="0" rtl="0">
              <a:spcBef>
                <a:spcPts val="0"/>
              </a:spcBef>
              <a:buNone/>
            </a:pPr>
            <a:r>
              <a:rPr lang="en-AU" sz="2400" dirty="0" smtClean="0">
                <a:solidFill>
                  <a:srgbClr val="003366"/>
                </a:solidFill>
              </a:rPr>
              <a:t>Neural Network Predictions</a:t>
            </a:r>
            <a:endParaRPr lang="en-AU" sz="2400" dirty="0">
              <a:solidFill>
                <a:srgbClr val="003366"/>
              </a:solidFill>
            </a:endParaRPr>
          </a:p>
        </p:txBody>
      </p:sp>
      <p:pic>
        <p:nvPicPr>
          <p:cNvPr id="57" name="Shape 57"/>
          <p:cNvPicPr preferRelativeResize="0"/>
          <p:nvPr/>
        </p:nvPicPr>
        <p:blipFill>
          <a:blip r:embed="rId3">
            <a:alphaModFix/>
          </a:blip>
          <a:stretch>
            <a:fillRect/>
          </a:stretch>
        </p:blipFill>
        <p:spPr>
          <a:xfrm>
            <a:off x="82450" y="65950"/>
            <a:ext cx="464900" cy="498650"/>
          </a:xfrm>
          <a:prstGeom prst="rect">
            <a:avLst/>
          </a:prstGeom>
          <a:noFill/>
          <a:ln>
            <a:noFill/>
          </a:ln>
        </p:spPr>
      </p:pic>
      <p:pic>
        <p:nvPicPr>
          <p:cNvPr id="58" name="Shape 58"/>
          <p:cNvPicPr preferRelativeResize="0"/>
          <p:nvPr/>
        </p:nvPicPr>
        <p:blipFill>
          <a:blip r:embed="rId4">
            <a:alphaModFix/>
          </a:blip>
          <a:stretch>
            <a:fillRect/>
          </a:stretch>
        </p:blipFill>
        <p:spPr>
          <a:xfrm>
            <a:off x="0" y="630539"/>
            <a:ext cx="9143998" cy="97471"/>
          </a:xfrm>
          <a:prstGeom prst="rect">
            <a:avLst/>
          </a:prstGeom>
          <a:noFill/>
          <a:ln>
            <a:noFill/>
          </a:ln>
        </p:spPr>
      </p:pic>
      <p:cxnSp>
        <p:nvCxnSpPr>
          <p:cNvPr id="59" name="Shape 59"/>
          <p:cNvCxnSpPr/>
          <p:nvPr/>
        </p:nvCxnSpPr>
        <p:spPr>
          <a:xfrm rot="10800000">
            <a:off x="691550" y="125"/>
            <a:ext cx="0" cy="630299"/>
          </a:xfrm>
          <a:prstGeom prst="straightConnector1">
            <a:avLst/>
          </a:prstGeom>
          <a:noFill/>
          <a:ln w="9525" cap="flat" cmpd="sng">
            <a:solidFill>
              <a:srgbClr val="003366"/>
            </a:solidFill>
            <a:prstDash val="solid"/>
            <a:round/>
            <a:headEnd type="none" w="lg" len="lg"/>
            <a:tailEnd type="none" w="lg" len="lg"/>
          </a:ln>
        </p:spPr>
      </p:cxnSp>
      <p:sp>
        <p:nvSpPr>
          <p:cNvPr id="60" name="Shape 60"/>
          <p:cNvSpPr txBox="1"/>
          <p:nvPr/>
        </p:nvSpPr>
        <p:spPr>
          <a:xfrm>
            <a:off x="6783700" y="6531000"/>
            <a:ext cx="2599200" cy="363899"/>
          </a:xfrm>
          <a:prstGeom prst="rect">
            <a:avLst/>
          </a:prstGeom>
          <a:noFill/>
          <a:ln>
            <a:noFill/>
          </a:ln>
        </p:spPr>
        <p:txBody>
          <a:bodyPr lIns="91425" tIns="91425" rIns="91425" bIns="91425" anchor="t" anchorCtr="0">
            <a:noAutofit/>
          </a:bodyPr>
          <a:lstStyle/>
          <a:p>
            <a:pPr lvl="0" rtl="0">
              <a:spcBef>
                <a:spcPts val="0"/>
              </a:spcBef>
              <a:buNone/>
            </a:pPr>
            <a:r>
              <a:rPr lang="it" sz="1200" b="1">
                <a:solidFill>
                  <a:srgbClr val="FFFFFF"/>
                </a:solidFill>
              </a:rPr>
              <a:t>POLITECNICO DI MILANO</a:t>
            </a:r>
          </a:p>
        </p:txBody>
      </p:sp>
      <p:pic>
        <p:nvPicPr>
          <p:cNvPr id="61" name="Shape 61"/>
          <p:cNvPicPr preferRelativeResize="0"/>
          <p:nvPr/>
        </p:nvPicPr>
        <p:blipFill>
          <a:blip r:embed="rId5">
            <a:alphaModFix/>
          </a:blip>
          <a:stretch>
            <a:fillRect/>
          </a:stretch>
        </p:blipFill>
        <p:spPr>
          <a:xfrm>
            <a:off x="0" y="6571225"/>
            <a:ext cx="9144000" cy="286775"/>
          </a:xfrm>
          <a:prstGeom prst="rect">
            <a:avLst/>
          </a:prstGeom>
          <a:noFill/>
          <a:ln>
            <a:noFill/>
          </a:ln>
        </p:spPr>
      </p:pic>
      <p:sp>
        <p:nvSpPr>
          <p:cNvPr id="62" name="Shape 62"/>
          <p:cNvSpPr txBox="1">
            <a:spLocks noGrp="1"/>
          </p:cNvSpPr>
          <p:nvPr>
            <p:ph type="ctrTitle" idx="4294967295"/>
          </p:nvPr>
        </p:nvSpPr>
        <p:spPr>
          <a:xfrm>
            <a:off x="-342900" y="6531000"/>
            <a:ext cx="5473699" cy="424200"/>
          </a:xfrm>
          <a:prstGeom prst="rect">
            <a:avLst/>
          </a:prstGeom>
        </p:spPr>
        <p:txBody>
          <a:bodyPr lIns="91425" tIns="91425" rIns="91425" bIns="91425" anchor="ctr" anchorCtr="0">
            <a:noAutofit/>
          </a:bodyPr>
          <a:lstStyle/>
          <a:p>
            <a:pPr indent="457200">
              <a:lnSpc>
                <a:spcPct val="115000"/>
              </a:lnSpc>
            </a:pPr>
            <a:r>
              <a:rPr lang="en-AU" sz="800" dirty="0">
                <a:solidFill>
                  <a:srgbClr val="003366"/>
                </a:solidFill>
              </a:rPr>
              <a:t>Dealing with Uncertainties in Availability Models using Fuzzy Logic and Neural Networks </a:t>
            </a:r>
            <a:endParaRPr sz="800" dirty="0">
              <a:solidFill>
                <a:srgbClr val="003366"/>
              </a:solidFill>
            </a:endParaRPr>
          </a:p>
        </p:txBody>
      </p:sp>
      <p:pic>
        <p:nvPicPr>
          <p:cNvPr id="11" name="Picture 10" descr="NeuralNets/Transient/95.jpg"/>
          <p:cNvPicPr/>
          <p:nvPr/>
        </p:nvPicPr>
        <p:blipFill rotWithShape="1">
          <a:blip r:embed="rId6">
            <a:extLst>
              <a:ext uri="{28A0092B-C50C-407E-A947-70E740481C1C}">
                <a14:useLocalDpi xmlns:a14="http://schemas.microsoft.com/office/drawing/2010/main" val="0"/>
              </a:ext>
            </a:extLst>
          </a:blip>
          <a:srcRect l="8163" t="9476" r="7343" b="4900"/>
          <a:stretch/>
        </p:blipFill>
        <p:spPr bwMode="auto">
          <a:xfrm>
            <a:off x="5130799" y="2839459"/>
            <a:ext cx="3282599" cy="2126037"/>
          </a:xfrm>
          <a:prstGeom prst="rect">
            <a:avLst/>
          </a:prstGeom>
          <a:noFill/>
          <a:ln>
            <a:solidFill>
              <a:schemeClr val="tx1"/>
            </a:solidFill>
          </a:ln>
          <a:extLst>
            <a:ext uri="{53640926-AAD7-44D8-BBD7-CCE9431645EC}">
              <a14:shadowObscured xmlns:a14="http://schemas.microsoft.com/office/drawing/2010/main"/>
            </a:ext>
          </a:extLst>
        </p:spPr>
      </p:pic>
      <p:pic>
        <p:nvPicPr>
          <p:cNvPr id="14" name="Picture 13" descr="NeuralNets/Transient/94%20copy.jpg"/>
          <p:cNvPicPr/>
          <p:nvPr/>
        </p:nvPicPr>
        <p:blipFill rotWithShape="1">
          <a:blip r:embed="rId7">
            <a:extLst>
              <a:ext uri="{28A0092B-C50C-407E-A947-70E740481C1C}">
                <a14:useLocalDpi xmlns:a14="http://schemas.microsoft.com/office/drawing/2010/main" val="0"/>
              </a:ext>
            </a:extLst>
          </a:blip>
          <a:srcRect l="9160" t="8537" r="7369" b="5272"/>
          <a:stretch/>
        </p:blipFill>
        <p:spPr bwMode="auto">
          <a:xfrm>
            <a:off x="837450" y="2839459"/>
            <a:ext cx="3297577" cy="2126037"/>
          </a:xfrm>
          <a:prstGeom prst="rect">
            <a:avLst/>
          </a:prstGeom>
          <a:noFill/>
          <a:ln>
            <a:solidFill>
              <a:schemeClr val="tx1"/>
            </a:solidFill>
          </a:ln>
          <a:extLst>
            <a:ext uri="{53640926-AAD7-44D8-BBD7-CCE9431645EC}">
              <a14:shadowObscured xmlns:a14="http://schemas.microsoft.com/office/drawing/2010/main"/>
            </a:ext>
          </a:extLst>
        </p:spPr>
      </p:pic>
      <p:sp>
        <p:nvSpPr>
          <p:cNvPr id="12" name="TextBox 11"/>
          <p:cNvSpPr txBox="1"/>
          <p:nvPr/>
        </p:nvSpPr>
        <p:spPr>
          <a:xfrm>
            <a:off x="602756" y="5565520"/>
            <a:ext cx="7866048" cy="830997"/>
          </a:xfrm>
          <a:prstGeom prst="rect">
            <a:avLst/>
          </a:prstGeom>
          <a:noFill/>
        </p:spPr>
        <p:txBody>
          <a:bodyPr wrap="square" rtlCol="0">
            <a:spAutoFit/>
          </a:bodyPr>
          <a:lstStyle/>
          <a:p>
            <a:pPr algn="ctr"/>
            <a:r>
              <a:rPr lang="en-AU" sz="2400" dirty="0" smtClean="0"/>
              <a:t>With the </a:t>
            </a:r>
            <a:r>
              <a:rPr lang="en-AU" sz="2400" b="1" dirty="0" smtClean="0"/>
              <a:t>first NN </a:t>
            </a:r>
            <a:r>
              <a:rPr lang="en-AU" sz="2400" dirty="0" smtClean="0"/>
              <a:t>there is </a:t>
            </a:r>
            <a:r>
              <a:rPr lang="en-AU" sz="2400" b="1" dirty="0" smtClean="0"/>
              <a:t>Underfitting</a:t>
            </a:r>
            <a:r>
              <a:rPr lang="en-AU" sz="2400" dirty="0" smtClean="0"/>
              <a:t>: the </a:t>
            </a:r>
            <a:r>
              <a:rPr lang="en-AU" sz="2400" b="1" dirty="0" smtClean="0"/>
              <a:t>undulatory behaviour </a:t>
            </a:r>
            <a:r>
              <a:rPr lang="en-AU" sz="2400" dirty="0" smtClean="0"/>
              <a:t>(with the </a:t>
            </a:r>
            <a:r>
              <a:rPr lang="en-AU" sz="2400" b="1" dirty="0" smtClean="0"/>
              <a:t>fluctuations</a:t>
            </a:r>
            <a:r>
              <a:rPr lang="en-AU" sz="2400" dirty="0" smtClean="0"/>
              <a:t>) is not captured! </a:t>
            </a:r>
            <a:endParaRPr lang="en-AU" sz="2400" dirty="0"/>
          </a:p>
        </p:txBody>
      </p:sp>
      <p:sp>
        <p:nvSpPr>
          <p:cNvPr id="13" name="TextBox 12"/>
          <p:cNvSpPr txBox="1"/>
          <p:nvPr/>
        </p:nvSpPr>
        <p:spPr>
          <a:xfrm>
            <a:off x="1582111" y="5028400"/>
            <a:ext cx="2515911" cy="307777"/>
          </a:xfrm>
          <a:prstGeom prst="rect">
            <a:avLst/>
          </a:prstGeom>
          <a:noFill/>
        </p:spPr>
        <p:txBody>
          <a:bodyPr wrap="square" rtlCol="0">
            <a:spAutoFit/>
          </a:bodyPr>
          <a:lstStyle/>
          <a:p>
            <a:r>
              <a:rPr lang="en-US" b="1" dirty="0" smtClean="0"/>
              <a:t>Predicted Values</a:t>
            </a:r>
            <a:endParaRPr lang="en-US" b="1" dirty="0"/>
          </a:p>
        </p:txBody>
      </p:sp>
      <p:sp>
        <p:nvSpPr>
          <p:cNvPr id="15" name="TextBox 14"/>
          <p:cNvSpPr txBox="1"/>
          <p:nvPr/>
        </p:nvSpPr>
        <p:spPr>
          <a:xfrm>
            <a:off x="5567389" y="5039874"/>
            <a:ext cx="2515911" cy="523220"/>
          </a:xfrm>
          <a:prstGeom prst="rect">
            <a:avLst/>
          </a:prstGeom>
          <a:noFill/>
        </p:spPr>
        <p:txBody>
          <a:bodyPr wrap="square" rtlCol="0">
            <a:spAutoFit/>
          </a:bodyPr>
          <a:lstStyle/>
          <a:p>
            <a:pPr algn="ctr"/>
            <a:r>
              <a:rPr lang="en-US" b="1" dirty="0" smtClean="0"/>
              <a:t>Predicted Values </a:t>
            </a:r>
          </a:p>
          <a:p>
            <a:pPr algn="ctr"/>
            <a:r>
              <a:rPr lang="en-US" dirty="0" smtClean="0"/>
              <a:t>(with previous values)</a:t>
            </a:r>
            <a:endParaRPr lang="en-US" dirty="0"/>
          </a:p>
        </p:txBody>
      </p:sp>
      <p:sp>
        <p:nvSpPr>
          <p:cNvPr id="7" name="Down Arrow 6"/>
          <p:cNvSpPr/>
          <p:nvPr/>
        </p:nvSpPr>
        <p:spPr>
          <a:xfrm>
            <a:off x="4854849" y="5168272"/>
            <a:ext cx="436651" cy="467918"/>
          </a:xfrm>
          <a:prstGeom prst="downArrow">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6" name="Picture 15" descr="NeuralNets/Transient/Screen%20Shot%202017-10-13%20at%2009.52.41.png"/>
          <p:cNvPicPr/>
          <p:nvPr/>
        </p:nvPicPr>
        <p:blipFill rotWithShape="1">
          <a:blip r:embed="rId8">
            <a:extLst>
              <a:ext uri="{28A0092B-C50C-407E-A947-70E740481C1C}">
                <a14:useLocalDpi xmlns:a14="http://schemas.microsoft.com/office/drawing/2010/main" val="0"/>
              </a:ext>
            </a:extLst>
          </a:blip>
          <a:srcRect l="31345" t="17426" r="33433" b="64259"/>
          <a:stretch/>
        </p:blipFill>
        <p:spPr bwMode="auto">
          <a:xfrm>
            <a:off x="2504852" y="1113619"/>
            <a:ext cx="4101279" cy="1343685"/>
          </a:xfrm>
          <a:prstGeom prst="rect">
            <a:avLst/>
          </a:prstGeom>
          <a:noFill/>
          <a:ln>
            <a:solidFill>
              <a:schemeClr val="tx1"/>
            </a:solidFill>
          </a:ln>
          <a:extLst>
            <a:ext uri="{53640926-AAD7-44D8-BBD7-CCE9431645EC}">
              <a14:shadowObscured xmlns:a14="http://schemas.microsoft.com/office/drawing/2010/main"/>
            </a:ext>
          </a:extLst>
        </p:spPr>
      </p:pic>
      <p:sp>
        <p:nvSpPr>
          <p:cNvPr id="3" name="Rectangle 2"/>
          <p:cNvSpPr/>
          <p:nvPr/>
        </p:nvSpPr>
        <p:spPr>
          <a:xfrm>
            <a:off x="2521358" y="802388"/>
            <a:ext cx="4084773" cy="307777"/>
          </a:xfrm>
          <a:prstGeom prst="rect">
            <a:avLst/>
          </a:prstGeom>
        </p:spPr>
        <p:txBody>
          <a:bodyPr wrap="none">
            <a:spAutoFit/>
          </a:bodyPr>
          <a:lstStyle/>
          <a:p>
            <a:r>
              <a:rPr lang="en-US" b="1" dirty="0"/>
              <a:t>Neural Network </a:t>
            </a:r>
            <a:r>
              <a:rPr lang="en-US" b="1" dirty="0" smtClean="0"/>
              <a:t>(NN1) </a:t>
            </a:r>
            <a:r>
              <a:rPr lang="en-US" dirty="0" smtClean="0"/>
              <a:t>used </a:t>
            </a:r>
            <a:r>
              <a:rPr lang="en-US" dirty="0"/>
              <a:t>for </a:t>
            </a:r>
            <a:r>
              <a:rPr lang="en-US" b="1" dirty="0"/>
              <a:t>Data Prediction</a:t>
            </a:r>
          </a:p>
        </p:txBody>
      </p:sp>
      <p:sp>
        <p:nvSpPr>
          <p:cNvPr id="4" name="TextBox 3"/>
          <p:cNvSpPr txBox="1"/>
          <p:nvPr/>
        </p:nvSpPr>
        <p:spPr>
          <a:xfrm>
            <a:off x="3010582" y="2411488"/>
            <a:ext cx="2933019" cy="307777"/>
          </a:xfrm>
          <a:prstGeom prst="rect">
            <a:avLst/>
          </a:prstGeom>
          <a:noFill/>
        </p:spPr>
        <p:txBody>
          <a:bodyPr wrap="square" rtlCol="0">
            <a:spAutoFit/>
          </a:bodyPr>
          <a:lstStyle/>
          <a:p>
            <a:r>
              <a:rPr lang="en-US" dirty="0" smtClean="0"/>
              <a:t>10 </a:t>
            </a:r>
            <a:r>
              <a:rPr lang="en-US" i="1" dirty="0" smtClean="0"/>
              <a:t>delay units</a:t>
            </a:r>
            <a:r>
              <a:rPr lang="en-US" dirty="0" smtClean="0"/>
              <a:t>, 10 </a:t>
            </a:r>
            <a:r>
              <a:rPr lang="en-US" i="1" dirty="0" smtClean="0"/>
              <a:t>hidden neurons</a:t>
            </a:r>
            <a:endParaRPr lang="en-US" i="1" dirty="0"/>
          </a:p>
        </p:txBody>
      </p:sp>
      <p:sp>
        <p:nvSpPr>
          <p:cNvPr id="18" name="Text Box 3"/>
          <p:cNvSpPr txBox="1"/>
          <p:nvPr/>
        </p:nvSpPr>
        <p:spPr>
          <a:xfrm>
            <a:off x="6006288" y="2147142"/>
            <a:ext cx="765810" cy="342900"/>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06000"/>
              </a:lnSpc>
              <a:spcAft>
                <a:spcPts val="0"/>
              </a:spcAft>
            </a:pPr>
            <a:r>
              <a:rPr lang="en-US" b="1" smtClean="0">
                <a:solidFill>
                  <a:srgbClr val="000000"/>
                </a:solidFill>
                <a:effectLst/>
                <a:latin typeface="Cambria" charset="0"/>
                <a:ea typeface="Calibri" charset="0"/>
                <a:cs typeface="Cambria" charset="0"/>
              </a:rPr>
              <a:t>(NN1)</a:t>
            </a:r>
            <a:endParaRPr lang="en-GB" dirty="0">
              <a:solidFill>
                <a:srgbClr val="000000"/>
              </a:solidFill>
              <a:effectLst/>
              <a:latin typeface="Cambria" charset="0"/>
              <a:ea typeface="Calibri" charset="0"/>
              <a:cs typeface="Cambria" charset="0"/>
            </a:endParaRPr>
          </a:p>
        </p:txBody>
      </p:sp>
    </p:spTree>
    <p:extLst>
      <p:ext uri="{BB962C8B-B14F-4D97-AF65-F5344CB8AC3E}">
        <p14:creationId xmlns:p14="http://schemas.microsoft.com/office/powerpoint/2010/main" val="8103991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6" presetClass="entr" presetSubtype="16"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1750"/>
                                        <p:tgtEl>
                                          <p:spTgt spid="3"/>
                                        </p:tgtEl>
                                      </p:cBhvr>
                                    </p:animEffect>
                                  </p:childTnLst>
                                </p:cTn>
                              </p:par>
                            </p:childTnLst>
                          </p:cTn>
                        </p:par>
                        <p:par>
                          <p:cTn id="13" fill="hold">
                            <p:stCondLst>
                              <p:cond delay="2250"/>
                            </p:stCondLst>
                            <p:childTnLst>
                              <p:par>
                                <p:cTn id="14" presetID="22" presetClass="entr" presetSubtype="4"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down)">
                                      <p:cBhvr>
                                        <p:cTn id="16" dur="500"/>
                                        <p:tgtEl>
                                          <p:spTgt spid="18"/>
                                        </p:tgtEl>
                                      </p:cBhvr>
                                    </p:animEffect>
                                  </p:childTnLst>
                                </p:cTn>
                              </p:par>
                            </p:childTnLst>
                          </p:cTn>
                        </p:par>
                        <p:par>
                          <p:cTn id="17" fill="hold">
                            <p:stCondLst>
                              <p:cond delay="2750"/>
                            </p:stCondLst>
                            <p:childTnLst>
                              <p:par>
                                <p:cTn id="18" presetID="3" presetClass="entr" presetSubtype="10"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childTnLst>
                          </p:cTn>
                        </p:par>
                        <p:par>
                          <p:cTn id="21" fill="hold">
                            <p:stCondLst>
                              <p:cond delay="3250"/>
                            </p:stCondLst>
                            <p:childTnLst>
                              <p:par>
                                <p:cTn id="22" presetID="10" presetClass="entr" presetSubtype="0" fill="hold" nodeType="afterEffect">
                                  <p:stCondLst>
                                    <p:cond delay="100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par>
                          <p:cTn id="25" fill="hold">
                            <p:stCondLst>
                              <p:cond delay="4750"/>
                            </p:stCondLst>
                            <p:childTnLst>
                              <p:par>
                                <p:cTn id="26" presetID="10" presetClass="entr" presetSubtype="0"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par>
                          <p:cTn id="29" fill="hold">
                            <p:stCondLst>
                              <p:cond delay="5250"/>
                            </p:stCondLst>
                            <p:childTnLst>
                              <p:par>
                                <p:cTn id="30" presetID="10" presetClass="entr" presetSubtype="0" fill="hold" grpId="1"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par>
                          <p:cTn id="33" fill="hold">
                            <p:stCondLst>
                              <p:cond delay="5750"/>
                            </p:stCondLst>
                            <p:childTnLst>
                              <p:par>
                                <p:cTn id="34" presetID="10" presetClass="entr" presetSubtype="0" fill="hold" grpId="1"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par>
                          <p:cTn id="37" fill="hold">
                            <p:stCondLst>
                              <p:cond delay="6250"/>
                            </p:stCondLst>
                            <p:childTnLst>
                              <p:par>
                                <p:cTn id="38" presetID="55" presetClass="entr" presetSubtype="0" fill="hold" grpId="0" nodeType="afterEffect">
                                  <p:stCondLst>
                                    <p:cond delay="1500"/>
                                  </p:stCondLst>
                                  <p:childTnLst>
                                    <p:set>
                                      <p:cBhvr>
                                        <p:cTn id="39" dur="1" fill="hold">
                                          <p:stCondLst>
                                            <p:cond delay="0"/>
                                          </p:stCondLst>
                                        </p:cTn>
                                        <p:tgtEl>
                                          <p:spTgt spid="12"/>
                                        </p:tgtEl>
                                        <p:attrNameLst>
                                          <p:attrName>style.visibility</p:attrName>
                                        </p:attrNameLst>
                                      </p:cBhvr>
                                      <p:to>
                                        <p:strVal val="visible"/>
                                      </p:to>
                                    </p:set>
                                    <p:anim calcmode="lin" valueType="num">
                                      <p:cBhvr>
                                        <p:cTn id="40" dur="2000" fill="hold"/>
                                        <p:tgtEl>
                                          <p:spTgt spid="12"/>
                                        </p:tgtEl>
                                        <p:attrNameLst>
                                          <p:attrName>ppt_w</p:attrName>
                                        </p:attrNameLst>
                                      </p:cBhvr>
                                      <p:tavLst>
                                        <p:tav tm="0">
                                          <p:val>
                                            <p:strVal val="#ppt_w*0.70"/>
                                          </p:val>
                                        </p:tav>
                                        <p:tav tm="100000">
                                          <p:val>
                                            <p:strVal val="#ppt_w"/>
                                          </p:val>
                                        </p:tav>
                                      </p:tavLst>
                                    </p:anim>
                                    <p:anim calcmode="lin" valueType="num">
                                      <p:cBhvr>
                                        <p:cTn id="41" dur="2000" fill="hold"/>
                                        <p:tgtEl>
                                          <p:spTgt spid="12"/>
                                        </p:tgtEl>
                                        <p:attrNameLst>
                                          <p:attrName>ppt_h</p:attrName>
                                        </p:attrNameLst>
                                      </p:cBhvr>
                                      <p:tavLst>
                                        <p:tav tm="0">
                                          <p:val>
                                            <p:strVal val="#ppt_h"/>
                                          </p:val>
                                        </p:tav>
                                        <p:tav tm="100000">
                                          <p:val>
                                            <p:strVal val="#ppt_h"/>
                                          </p:val>
                                        </p:tav>
                                      </p:tavLst>
                                    </p:anim>
                                    <p:animEffect transition="in" filter="fade">
                                      <p:cBhvr>
                                        <p:cTn id="42" dur="2000"/>
                                        <p:tgtEl>
                                          <p:spTgt spid="12"/>
                                        </p:tgtEl>
                                      </p:cBhvr>
                                    </p:animEffect>
                                  </p:childTnLst>
                                </p:cTn>
                              </p:par>
                            </p:childTnLst>
                          </p:cTn>
                        </p:par>
                        <p:par>
                          <p:cTn id="43" fill="hold">
                            <p:stCondLst>
                              <p:cond delay="9750"/>
                            </p:stCondLst>
                            <p:childTnLst>
                              <p:par>
                                <p:cTn id="44" presetID="10" presetClass="entr" presetSubtype="0" repeatCount="0" fill="hold" grpId="0" nodeType="afterEffect">
                                  <p:stCondLst>
                                    <p:cond delay="100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1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1"/>
      <p:bldP spid="15" grpId="1"/>
      <p:bldP spid="7" grpId="0" animBg="1"/>
      <p:bldP spid="3" grpId="0"/>
      <p:bldP spid="4" grpId="0"/>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837450" y="131950"/>
            <a:ext cx="8136900" cy="498599"/>
          </a:xfrm>
          <a:prstGeom prst="rect">
            <a:avLst/>
          </a:prstGeom>
        </p:spPr>
        <p:txBody>
          <a:bodyPr lIns="91425" tIns="91425" rIns="91425" bIns="91425" anchor="b" anchorCtr="0">
            <a:noAutofit/>
          </a:bodyPr>
          <a:lstStyle/>
          <a:p>
            <a:pPr lvl="0" rtl="0">
              <a:spcBef>
                <a:spcPts val="0"/>
              </a:spcBef>
              <a:buNone/>
            </a:pPr>
            <a:r>
              <a:rPr lang="en-AU" sz="2400" dirty="0" smtClean="0">
                <a:solidFill>
                  <a:srgbClr val="003366"/>
                </a:solidFill>
              </a:rPr>
              <a:t>Final Neural Network Predictions (without Transient)</a:t>
            </a:r>
            <a:endParaRPr lang="en-AU" sz="2400" dirty="0">
              <a:solidFill>
                <a:srgbClr val="003366"/>
              </a:solidFill>
            </a:endParaRPr>
          </a:p>
        </p:txBody>
      </p:sp>
      <p:pic>
        <p:nvPicPr>
          <p:cNvPr id="57" name="Shape 57"/>
          <p:cNvPicPr preferRelativeResize="0"/>
          <p:nvPr/>
        </p:nvPicPr>
        <p:blipFill>
          <a:blip r:embed="rId3">
            <a:alphaModFix/>
          </a:blip>
          <a:stretch>
            <a:fillRect/>
          </a:stretch>
        </p:blipFill>
        <p:spPr>
          <a:xfrm>
            <a:off x="82450" y="65950"/>
            <a:ext cx="464900" cy="498650"/>
          </a:xfrm>
          <a:prstGeom prst="rect">
            <a:avLst/>
          </a:prstGeom>
          <a:noFill/>
          <a:ln>
            <a:noFill/>
          </a:ln>
        </p:spPr>
      </p:pic>
      <p:pic>
        <p:nvPicPr>
          <p:cNvPr id="58" name="Shape 58"/>
          <p:cNvPicPr preferRelativeResize="0"/>
          <p:nvPr/>
        </p:nvPicPr>
        <p:blipFill>
          <a:blip r:embed="rId4">
            <a:alphaModFix/>
          </a:blip>
          <a:stretch>
            <a:fillRect/>
          </a:stretch>
        </p:blipFill>
        <p:spPr>
          <a:xfrm>
            <a:off x="0" y="630539"/>
            <a:ext cx="9143998" cy="97471"/>
          </a:xfrm>
          <a:prstGeom prst="rect">
            <a:avLst/>
          </a:prstGeom>
          <a:noFill/>
          <a:ln>
            <a:noFill/>
          </a:ln>
        </p:spPr>
      </p:pic>
      <p:cxnSp>
        <p:nvCxnSpPr>
          <p:cNvPr id="59" name="Shape 59"/>
          <p:cNvCxnSpPr/>
          <p:nvPr/>
        </p:nvCxnSpPr>
        <p:spPr>
          <a:xfrm rot="10800000">
            <a:off x="691550" y="125"/>
            <a:ext cx="0" cy="630299"/>
          </a:xfrm>
          <a:prstGeom prst="straightConnector1">
            <a:avLst/>
          </a:prstGeom>
          <a:noFill/>
          <a:ln w="9525" cap="flat" cmpd="sng">
            <a:solidFill>
              <a:srgbClr val="003366"/>
            </a:solidFill>
            <a:prstDash val="solid"/>
            <a:round/>
            <a:headEnd type="none" w="lg" len="lg"/>
            <a:tailEnd type="none" w="lg" len="lg"/>
          </a:ln>
        </p:spPr>
      </p:cxnSp>
      <p:sp>
        <p:nvSpPr>
          <p:cNvPr id="60" name="Shape 60"/>
          <p:cNvSpPr txBox="1"/>
          <p:nvPr/>
        </p:nvSpPr>
        <p:spPr>
          <a:xfrm>
            <a:off x="6783700" y="6531000"/>
            <a:ext cx="2599200" cy="363899"/>
          </a:xfrm>
          <a:prstGeom prst="rect">
            <a:avLst/>
          </a:prstGeom>
          <a:noFill/>
          <a:ln>
            <a:noFill/>
          </a:ln>
        </p:spPr>
        <p:txBody>
          <a:bodyPr lIns="91425" tIns="91425" rIns="91425" bIns="91425" anchor="t" anchorCtr="0">
            <a:noAutofit/>
          </a:bodyPr>
          <a:lstStyle/>
          <a:p>
            <a:pPr lvl="0" rtl="0">
              <a:spcBef>
                <a:spcPts val="0"/>
              </a:spcBef>
              <a:buNone/>
            </a:pPr>
            <a:r>
              <a:rPr lang="it" sz="1200" b="1">
                <a:solidFill>
                  <a:srgbClr val="FFFFFF"/>
                </a:solidFill>
              </a:rPr>
              <a:t>POLITECNICO DI MILANO</a:t>
            </a:r>
          </a:p>
        </p:txBody>
      </p:sp>
      <p:pic>
        <p:nvPicPr>
          <p:cNvPr id="61" name="Shape 61"/>
          <p:cNvPicPr preferRelativeResize="0"/>
          <p:nvPr/>
        </p:nvPicPr>
        <p:blipFill>
          <a:blip r:embed="rId5">
            <a:alphaModFix/>
          </a:blip>
          <a:stretch>
            <a:fillRect/>
          </a:stretch>
        </p:blipFill>
        <p:spPr>
          <a:xfrm>
            <a:off x="0" y="6571225"/>
            <a:ext cx="9144000" cy="286775"/>
          </a:xfrm>
          <a:prstGeom prst="rect">
            <a:avLst/>
          </a:prstGeom>
          <a:noFill/>
          <a:ln>
            <a:noFill/>
          </a:ln>
        </p:spPr>
      </p:pic>
      <p:sp>
        <p:nvSpPr>
          <p:cNvPr id="62" name="Shape 62"/>
          <p:cNvSpPr txBox="1">
            <a:spLocks noGrp="1"/>
          </p:cNvSpPr>
          <p:nvPr>
            <p:ph type="ctrTitle" idx="4294967295"/>
          </p:nvPr>
        </p:nvSpPr>
        <p:spPr>
          <a:xfrm>
            <a:off x="-342900" y="6531000"/>
            <a:ext cx="5473699" cy="424200"/>
          </a:xfrm>
          <a:prstGeom prst="rect">
            <a:avLst/>
          </a:prstGeom>
        </p:spPr>
        <p:txBody>
          <a:bodyPr lIns="91425" tIns="91425" rIns="91425" bIns="91425" anchor="ctr" anchorCtr="0">
            <a:noAutofit/>
          </a:bodyPr>
          <a:lstStyle/>
          <a:p>
            <a:pPr indent="457200">
              <a:lnSpc>
                <a:spcPct val="115000"/>
              </a:lnSpc>
            </a:pPr>
            <a:r>
              <a:rPr lang="en-AU" sz="800" dirty="0">
                <a:solidFill>
                  <a:srgbClr val="003366"/>
                </a:solidFill>
              </a:rPr>
              <a:t>Dealing with Uncertainties in Availability Models using Fuzzy Logic and Neural Networks </a:t>
            </a:r>
            <a:endParaRPr sz="800" dirty="0">
              <a:solidFill>
                <a:srgbClr val="003366"/>
              </a:solidFill>
            </a:endParaRPr>
          </a:p>
        </p:txBody>
      </p:sp>
      <p:pic>
        <p:nvPicPr>
          <p:cNvPr id="9" name="Picture 8" descr="NeuralNets/No%20Transient/ComplexNet/Screen%20Shot%202017-10-13%20at%2011.14.10.png"/>
          <p:cNvPicPr/>
          <p:nvPr/>
        </p:nvPicPr>
        <p:blipFill rotWithShape="1">
          <a:blip r:embed="rId6">
            <a:extLst>
              <a:ext uri="{28A0092B-C50C-407E-A947-70E740481C1C}">
                <a14:useLocalDpi xmlns:a14="http://schemas.microsoft.com/office/drawing/2010/main" val="0"/>
              </a:ext>
            </a:extLst>
          </a:blip>
          <a:srcRect l="32102" t="41547" r="32288" b="39047"/>
          <a:stretch/>
        </p:blipFill>
        <p:spPr bwMode="auto">
          <a:xfrm>
            <a:off x="389850" y="1682374"/>
            <a:ext cx="3912326" cy="1277798"/>
          </a:xfrm>
          <a:prstGeom prst="rect">
            <a:avLst/>
          </a:prstGeom>
          <a:noFill/>
          <a:ln>
            <a:solidFill>
              <a:schemeClr val="tx1"/>
            </a:solidFill>
          </a:ln>
          <a:extLst>
            <a:ext uri="{53640926-AAD7-44D8-BBD7-CCE9431645EC}">
              <a14:shadowObscured xmlns:a14="http://schemas.microsoft.com/office/drawing/2010/main"/>
            </a:ext>
          </a:extLst>
        </p:spPr>
      </p:pic>
      <p:pic>
        <p:nvPicPr>
          <p:cNvPr id="10" name="Picture 9" descr="NeuralNets/No%20Transient/ComplexNet/Screen%20Shot%202017-10-16%20at%2011.01.50.png"/>
          <p:cNvPicPr/>
          <p:nvPr/>
        </p:nvPicPr>
        <p:blipFill rotWithShape="1">
          <a:blip r:embed="rId7">
            <a:extLst>
              <a:ext uri="{28A0092B-C50C-407E-A947-70E740481C1C}">
                <a14:useLocalDpi xmlns:a14="http://schemas.microsoft.com/office/drawing/2010/main" val="0"/>
              </a:ext>
            </a:extLst>
          </a:blip>
          <a:srcRect l="32102" t="41741" r="32351" b="39198"/>
          <a:stretch/>
        </p:blipFill>
        <p:spPr bwMode="auto">
          <a:xfrm>
            <a:off x="4847963" y="1682374"/>
            <a:ext cx="3871472" cy="1275596"/>
          </a:xfrm>
          <a:prstGeom prst="rect">
            <a:avLst/>
          </a:prstGeom>
          <a:noFill/>
          <a:ln>
            <a:solidFill>
              <a:schemeClr val="tx1"/>
            </a:solidFill>
          </a:ln>
          <a:extLst>
            <a:ext uri="{53640926-AAD7-44D8-BBD7-CCE9431645EC}">
              <a14:shadowObscured xmlns:a14="http://schemas.microsoft.com/office/drawing/2010/main"/>
            </a:ext>
          </a:extLst>
        </p:spPr>
      </p:pic>
      <p:sp>
        <p:nvSpPr>
          <p:cNvPr id="11" name="Text Box 3"/>
          <p:cNvSpPr txBox="1"/>
          <p:nvPr/>
        </p:nvSpPr>
        <p:spPr>
          <a:xfrm>
            <a:off x="3715534" y="2660040"/>
            <a:ext cx="765810" cy="342900"/>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06000"/>
              </a:lnSpc>
              <a:spcAft>
                <a:spcPts val="0"/>
              </a:spcAft>
            </a:pPr>
            <a:r>
              <a:rPr lang="en-US" b="1" dirty="0" smtClean="0">
                <a:solidFill>
                  <a:srgbClr val="000000"/>
                </a:solidFill>
                <a:effectLst/>
                <a:latin typeface="Cambria" charset="0"/>
                <a:ea typeface="Calibri" charset="0"/>
                <a:cs typeface="Cambria" charset="0"/>
              </a:rPr>
              <a:t>(NN2)</a:t>
            </a:r>
            <a:endParaRPr lang="en-GB" dirty="0">
              <a:solidFill>
                <a:srgbClr val="000000"/>
              </a:solidFill>
              <a:effectLst/>
              <a:latin typeface="Cambria" charset="0"/>
              <a:ea typeface="Calibri" charset="0"/>
              <a:cs typeface="Cambria" charset="0"/>
            </a:endParaRPr>
          </a:p>
        </p:txBody>
      </p:sp>
      <p:pic>
        <p:nvPicPr>
          <p:cNvPr id="13" name="Picture 12" descr="NeuralNets/Transient/98.jpg"/>
          <p:cNvPicPr/>
          <p:nvPr/>
        </p:nvPicPr>
        <p:blipFill rotWithShape="1">
          <a:blip r:embed="rId8">
            <a:extLst>
              <a:ext uri="{28A0092B-C50C-407E-A947-70E740481C1C}">
                <a14:useLocalDpi xmlns:a14="http://schemas.microsoft.com/office/drawing/2010/main" val="0"/>
              </a:ext>
            </a:extLst>
          </a:blip>
          <a:srcRect l="8163" t="7843" r="6532" b="4251"/>
          <a:stretch/>
        </p:blipFill>
        <p:spPr bwMode="auto">
          <a:xfrm>
            <a:off x="389850" y="3855835"/>
            <a:ext cx="3912326" cy="2275142"/>
          </a:xfrm>
          <a:prstGeom prst="rect">
            <a:avLst/>
          </a:prstGeom>
          <a:noFill/>
          <a:ln>
            <a:solidFill>
              <a:schemeClr val="tx1"/>
            </a:solidFill>
          </a:ln>
          <a:extLst>
            <a:ext uri="{53640926-AAD7-44D8-BBD7-CCE9431645EC}">
              <a14:shadowObscured xmlns:a14="http://schemas.microsoft.com/office/drawing/2010/main"/>
            </a:ext>
          </a:extLst>
        </p:spPr>
      </p:pic>
      <p:pic>
        <p:nvPicPr>
          <p:cNvPr id="14" name="Picture 13" descr="NeuralNets/Transient/100.jpg"/>
          <p:cNvPicPr/>
          <p:nvPr/>
        </p:nvPicPr>
        <p:blipFill rotWithShape="1">
          <a:blip r:embed="rId9">
            <a:extLst>
              <a:ext uri="{28A0092B-C50C-407E-A947-70E740481C1C}">
                <a14:useLocalDpi xmlns:a14="http://schemas.microsoft.com/office/drawing/2010/main" val="0"/>
              </a:ext>
            </a:extLst>
          </a:blip>
          <a:srcRect l="8776" t="10130" r="6798" b="5217"/>
          <a:stretch/>
        </p:blipFill>
        <p:spPr bwMode="auto">
          <a:xfrm>
            <a:off x="4847963" y="3851375"/>
            <a:ext cx="3871472" cy="2279602"/>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
        <p:nvSpPr>
          <p:cNvPr id="15" name="Text Box 7"/>
          <p:cNvSpPr txBox="1"/>
          <p:nvPr/>
        </p:nvSpPr>
        <p:spPr>
          <a:xfrm>
            <a:off x="8128270" y="2642139"/>
            <a:ext cx="769620" cy="342900"/>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06000"/>
              </a:lnSpc>
              <a:spcAft>
                <a:spcPts val="0"/>
              </a:spcAft>
            </a:pPr>
            <a:r>
              <a:rPr lang="en-US" b="1" dirty="0">
                <a:solidFill>
                  <a:srgbClr val="000000"/>
                </a:solidFill>
                <a:effectLst/>
                <a:latin typeface="Cambria" charset="0"/>
                <a:ea typeface="Calibri" charset="0"/>
                <a:cs typeface="Cambria" charset="0"/>
              </a:rPr>
              <a:t>(NN3)</a:t>
            </a:r>
            <a:endParaRPr lang="en-GB" sz="1100" dirty="0">
              <a:solidFill>
                <a:srgbClr val="000000"/>
              </a:solidFill>
              <a:effectLst/>
              <a:latin typeface="Cambria" charset="0"/>
              <a:ea typeface="Calibri" charset="0"/>
              <a:cs typeface="Cambria" charset="0"/>
            </a:endParaRPr>
          </a:p>
        </p:txBody>
      </p:sp>
      <p:sp>
        <p:nvSpPr>
          <p:cNvPr id="16" name="TextBox 15"/>
          <p:cNvSpPr txBox="1"/>
          <p:nvPr/>
        </p:nvSpPr>
        <p:spPr>
          <a:xfrm>
            <a:off x="2153807" y="966445"/>
            <a:ext cx="5388311" cy="461665"/>
          </a:xfrm>
          <a:prstGeom prst="rect">
            <a:avLst/>
          </a:prstGeom>
          <a:noFill/>
        </p:spPr>
        <p:txBody>
          <a:bodyPr wrap="square" rtlCol="0">
            <a:spAutoFit/>
          </a:bodyPr>
          <a:lstStyle/>
          <a:p>
            <a:r>
              <a:rPr lang="en-AU" sz="2400" dirty="0" smtClean="0"/>
              <a:t>Let us try with more </a:t>
            </a:r>
            <a:r>
              <a:rPr lang="en-AU" sz="2400" b="1" dirty="0" smtClean="0"/>
              <a:t>complexity </a:t>
            </a:r>
            <a:r>
              <a:rPr lang="mr-IN" sz="2400" dirty="0" smtClean="0"/>
              <a:t>…</a:t>
            </a:r>
            <a:endParaRPr lang="en-AU" sz="2400" dirty="0"/>
          </a:p>
        </p:txBody>
      </p:sp>
      <p:sp>
        <p:nvSpPr>
          <p:cNvPr id="17" name="TextBox 16"/>
          <p:cNvSpPr txBox="1"/>
          <p:nvPr/>
        </p:nvSpPr>
        <p:spPr>
          <a:xfrm>
            <a:off x="434819" y="3002939"/>
            <a:ext cx="3867357" cy="338554"/>
          </a:xfrm>
          <a:prstGeom prst="rect">
            <a:avLst/>
          </a:prstGeom>
          <a:noFill/>
        </p:spPr>
        <p:txBody>
          <a:bodyPr wrap="square" rtlCol="0">
            <a:spAutoFit/>
          </a:bodyPr>
          <a:lstStyle/>
          <a:p>
            <a:r>
              <a:rPr lang="en-AU" sz="1600" dirty="0" smtClean="0"/>
              <a:t>(</a:t>
            </a:r>
            <a:r>
              <a:rPr lang="en-AU" sz="1600" b="1" dirty="0" smtClean="0"/>
              <a:t>NN2</a:t>
            </a:r>
            <a:r>
              <a:rPr lang="en-AU" sz="1600" dirty="0" smtClean="0"/>
              <a:t>) 15</a:t>
            </a:r>
            <a:r>
              <a:rPr lang="en-AU" sz="1600" i="1" dirty="0" smtClean="0"/>
              <a:t> delay units, </a:t>
            </a:r>
            <a:r>
              <a:rPr lang="en-AU" sz="1600" dirty="0" smtClean="0"/>
              <a:t>50</a:t>
            </a:r>
            <a:r>
              <a:rPr lang="en-AU" sz="1600" i="1" dirty="0" smtClean="0"/>
              <a:t> hidden neurons</a:t>
            </a:r>
            <a:endParaRPr lang="en-AU" sz="1600" i="1" dirty="0"/>
          </a:p>
        </p:txBody>
      </p:sp>
      <p:sp>
        <p:nvSpPr>
          <p:cNvPr id="19" name="TextBox 18"/>
          <p:cNvSpPr txBox="1"/>
          <p:nvPr/>
        </p:nvSpPr>
        <p:spPr>
          <a:xfrm>
            <a:off x="4852078" y="2985039"/>
            <a:ext cx="3867357" cy="338554"/>
          </a:xfrm>
          <a:prstGeom prst="rect">
            <a:avLst/>
          </a:prstGeom>
          <a:noFill/>
        </p:spPr>
        <p:txBody>
          <a:bodyPr wrap="square" rtlCol="0">
            <a:spAutoFit/>
          </a:bodyPr>
          <a:lstStyle/>
          <a:p>
            <a:r>
              <a:rPr lang="en-AU" sz="1600" dirty="0" smtClean="0"/>
              <a:t>(</a:t>
            </a:r>
            <a:r>
              <a:rPr lang="en-AU" sz="1600" b="1" dirty="0" smtClean="0"/>
              <a:t>NN3</a:t>
            </a:r>
            <a:r>
              <a:rPr lang="en-AU" sz="1600" dirty="0" smtClean="0"/>
              <a:t>) 40</a:t>
            </a:r>
            <a:r>
              <a:rPr lang="en-AU" sz="1600" i="1" dirty="0" smtClean="0"/>
              <a:t> delay units, </a:t>
            </a:r>
            <a:r>
              <a:rPr lang="en-AU" sz="1600" dirty="0" smtClean="0"/>
              <a:t>60</a:t>
            </a:r>
            <a:r>
              <a:rPr lang="en-AU" sz="1600" i="1" dirty="0" smtClean="0"/>
              <a:t> hidden neurons</a:t>
            </a:r>
            <a:endParaRPr lang="en-AU" sz="1600" i="1" dirty="0"/>
          </a:p>
        </p:txBody>
      </p:sp>
      <p:sp>
        <p:nvSpPr>
          <p:cNvPr id="20" name="TextBox 19"/>
          <p:cNvSpPr txBox="1"/>
          <p:nvPr/>
        </p:nvSpPr>
        <p:spPr>
          <a:xfrm>
            <a:off x="1313510" y="6162110"/>
            <a:ext cx="2515911" cy="307777"/>
          </a:xfrm>
          <a:prstGeom prst="rect">
            <a:avLst/>
          </a:prstGeom>
          <a:noFill/>
        </p:spPr>
        <p:txBody>
          <a:bodyPr wrap="square" rtlCol="0">
            <a:spAutoFit/>
          </a:bodyPr>
          <a:lstStyle/>
          <a:p>
            <a:r>
              <a:rPr lang="en-US" b="1" dirty="0" smtClean="0"/>
              <a:t>Predicted Values (NN2)</a:t>
            </a:r>
            <a:endParaRPr lang="en-US" b="1" dirty="0"/>
          </a:p>
        </p:txBody>
      </p:sp>
      <p:sp>
        <p:nvSpPr>
          <p:cNvPr id="21" name="TextBox 20"/>
          <p:cNvSpPr txBox="1"/>
          <p:nvPr/>
        </p:nvSpPr>
        <p:spPr>
          <a:xfrm>
            <a:off x="5738107" y="6182595"/>
            <a:ext cx="2515911" cy="307777"/>
          </a:xfrm>
          <a:prstGeom prst="rect">
            <a:avLst/>
          </a:prstGeom>
          <a:noFill/>
        </p:spPr>
        <p:txBody>
          <a:bodyPr wrap="square" rtlCol="0">
            <a:spAutoFit/>
          </a:bodyPr>
          <a:lstStyle/>
          <a:p>
            <a:r>
              <a:rPr lang="en-US" b="1" dirty="0" smtClean="0"/>
              <a:t>Predicted Values (NN3)</a:t>
            </a:r>
            <a:endParaRPr lang="en-US" b="1" dirty="0"/>
          </a:p>
        </p:txBody>
      </p:sp>
      <p:cxnSp>
        <p:nvCxnSpPr>
          <p:cNvPr id="5" name="Straight Connector 4"/>
          <p:cNvCxnSpPr/>
          <p:nvPr/>
        </p:nvCxnSpPr>
        <p:spPr>
          <a:xfrm flipV="1">
            <a:off x="0" y="3488267"/>
            <a:ext cx="9144000" cy="33866"/>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pic>
        <p:nvPicPr>
          <p:cNvPr id="25" name="Picture 24" descr="NeuralNets/Transient/100.jpg"/>
          <p:cNvPicPr/>
          <p:nvPr/>
        </p:nvPicPr>
        <p:blipFill rotWithShape="1">
          <a:blip r:embed="rId9">
            <a:extLst>
              <a:ext uri="{28A0092B-C50C-407E-A947-70E740481C1C}">
                <a14:useLocalDpi xmlns:a14="http://schemas.microsoft.com/office/drawing/2010/main" val="0"/>
              </a:ext>
            </a:extLst>
          </a:blip>
          <a:srcRect l="8776" t="10130" r="6798" b="5217"/>
          <a:stretch/>
        </p:blipFill>
        <p:spPr bwMode="auto">
          <a:xfrm>
            <a:off x="265460" y="1005308"/>
            <a:ext cx="8613077" cy="5428567"/>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
        <p:nvSpPr>
          <p:cNvPr id="26" name="Up Ribbon 25"/>
          <p:cNvSpPr/>
          <p:nvPr/>
        </p:nvSpPr>
        <p:spPr>
          <a:xfrm>
            <a:off x="837449" y="5006716"/>
            <a:ext cx="2991971" cy="1016976"/>
          </a:xfrm>
          <a:prstGeom prst="ribbon2">
            <a:avLst/>
          </a:prstGeom>
          <a:gradFill>
            <a:gsLst>
              <a:gs pos="0">
                <a:srgbClr val="FF0000"/>
              </a:gs>
              <a:gs pos="67000">
                <a:srgbClr val="FEA3A3"/>
              </a:gs>
              <a:gs pos="100000">
                <a:schemeClr val="accent6">
                  <a:tint val="50000"/>
                  <a:shade val="100000"/>
                  <a:satMod val="350000"/>
                  <a:lumMod val="12000"/>
                  <a:lumOff val="88000"/>
                </a:schemeClr>
              </a:gs>
            </a:gsLst>
            <a:lin ang="13500000" scaled="1"/>
          </a:gra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b="1" dirty="0" smtClean="0">
                <a:solidFill>
                  <a:sysClr val="windowText" lastClr="000000"/>
                </a:solidFill>
              </a:rPr>
              <a:t>BEST</a:t>
            </a:r>
          </a:p>
          <a:p>
            <a:pPr algn="ctr"/>
            <a:r>
              <a:rPr lang="en-US" sz="1600" b="1" dirty="0" smtClean="0">
                <a:solidFill>
                  <a:sysClr val="windowText" lastClr="000000"/>
                </a:solidFill>
              </a:rPr>
              <a:t>RESULTS WITH NN3!</a:t>
            </a:r>
            <a:endParaRPr lang="en-US" sz="1600" b="1" dirty="0">
              <a:solidFill>
                <a:sysClr val="windowText" lastClr="000000"/>
              </a:solidFill>
            </a:endParaRPr>
          </a:p>
        </p:txBody>
      </p:sp>
      <p:sp>
        <p:nvSpPr>
          <p:cNvPr id="27" name="Rectangle 26"/>
          <p:cNvSpPr/>
          <p:nvPr/>
        </p:nvSpPr>
        <p:spPr>
          <a:xfrm>
            <a:off x="7029450" y="1523954"/>
            <a:ext cx="1328738" cy="2973095"/>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03725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par>
                          <p:cTn id="8" fill="hold">
                            <p:stCondLst>
                              <p:cond delay="500"/>
                            </p:stCondLst>
                            <p:childTnLst>
                              <p:par>
                                <p:cTn id="9" presetID="22" presetClass="entr" presetSubtype="4" fill="hold" nodeType="afterEffect">
                                  <p:stCondLst>
                                    <p:cond delay="100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par>
                          <p:cTn id="12" fill="hold">
                            <p:stCondLst>
                              <p:cond delay="2000"/>
                            </p:stCondLst>
                            <p:childTnLst>
                              <p:par>
                                <p:cTn id="13" presetID="22" presetClass="entr" presetSubtype="4"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childTnLst>
                          </p:cTn>
                        </p:par>
                        <p:par>
                          <p:cTn id="16" fill="hold">
                            <p:stCondLst>
                              <p:cond delay="2500"/>
                            </p:stCondLst>
                            <p:childTnLst>
                              <p:par>
                                <p:cTn id="17" presetID="42"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childTnLst>
                          </p:cTn>
                        </p:par>
                        <p:par>
                          <p:cTn id="22" fill="hold">
                            <p:stCondLst>
                              <p:cond delay="3500"/>
                            </p:stCondLst>
                            <p:childTnLst>
                              <p:par>
                                <p:cTn id="23" presetID="22" presetClass="entr" presetSubtype="4"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down)">
                                      <p:cBhvr>
                                        <p:cTn id="25" dur="500"/>
                                        <p:tgtEl>
                                          <p:spTgt spid="10"/>
                                        </p:tgtEl>
                                      </p:cBhvr>
                                    </p:animEffect>
                                  </p:childTnLst>
                                </p:cTn>
                              </p:par>
                            </p:childTnLst>
                          </p:cTn>
                        </p:par>
                        <p:par>
                          <p:cTn id="26" fill="hold">
                            <p:stCondLst>
                              <p:cond delay="4000"/>
                            </p:stCondLst>
                            <p:childTnLst>
                              <p:par>
                                <p:cTn id="27" presetID="22" presetClass="entr" presetSubtype="4"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down)">
                                      <p:cBhvr>
                                        <p:cTn id="29" dur="500"/>
                                        <p:tgtEl>
                                          <p:spTgt spid="15"/>
                                        </p:tgtEl>
                                      </p:cBhvr>
                                    </p:animEffect>
                                  </p:childTnLst>
                                </p:cTn>
                              </p:par>
                            </p:childTnLst>
                          </p:cTn>
                        </p:par>
                        <p:par>
                          <p:cTn id="30" fill="hold">
                            <p:stCondLst>
                              <p:cond delay="4500"/>
                            </p:stCondLst>
                            <p:childTnLst>
                              <p:par>
                                <p:cTn id="31" presetID="42" presetClass="entr" presetSubtype="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1000"/>
                                        <p:tgtEl>
                                          <p:spTgt spid="19"/>
                                        </p:tgtEl>
                                      </p:cBhvr>
                                    </p:animEffect>
                                    <p:anim calcmode="lin" valueType="num">
                                      <p:cBhvr>
                                        <p:cTn id="34" dur="1000" fill="hold"/>
                                        <p:tgtEl>
                                          <p:spTgt spid="19"/>
                                        </p:tgtEl>
                                        <p:attrNameLst>
                                          <p:attrName>ppt_x</p:attrName>
                                        </p:attrNameLst>
                                      </p:cBhvr>
                                      <p:tavLst>
                                        <p:tav tm="0">
                                          <p:val>
                                            <p:strVal val="#ppt_x"/>
                                          </p:val>
                                        </p:tav>
                                        <p:tav tm="100000">
                                          <p:val>
                                            <p:strVal val="#ppt_x"/>
                                          </p:val>
                                        </p:tav>
                                      </p:tavLst>
                                    </p:anim>
                                    <p:anim calcmode="lin" valueType="num">
                                      <p:cBhvr>
                                        <p:cTn id="35" dur="1000" fill="hold"/>
                                        <p:tgtEl>
                                          <p:spTgt spid="19"/>
                                        </p:tgtEl>
                                        <p:attrNameLst>
                                          <p:attrName>ppt_y</p:attrName>
                                        </p:attrNameLst>
                                      </p:cBhvr>
                                      <p:tavLst>
                                        <p:tav tm="0">
                                          <p:val>
                                            <p:strVal val="#ppt_y+.1"/>
                                          </p:val>
                                        </p:tav>
                                        <p:tav tm="100000">
                                          <p:val>
                                            <p:strVal val="#ppt_y"/>
                                          </p:val>
                                        </p:tav>
                                      </p:tavLst>
                                    </p:anim>
                                  </p:childTnLst>
                                </p:cTn>
                              </p:par>
                            </p:childTnLst>
                          </p:cTn>
                        </p:par>
                        <p:par>
                          <p:cTn id="36" fill="hold">
                            <p:stCondLst>
                              <p:cond delay="5500"/>
                            </p:stCondLst>
                            <p:childTnLst>
                              <p:par>
                                <p:cTn id="37" presetID="9" presetClass="entr" presetSubtype="0"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dissolve">
                                      <p:cBhvr>
                                        <p:cTn id="39" dur="500"/>
                                        <p:tgtEl>
                                          <p:spTgt spid="5"/>
                                        </p:tgtEl>
                                      </p:cBhvr>
                                    </p:animEffect>
                                  </p:childTnLst>
                                </p:cTn>
                              </p:par>
                            </p:childTnLst>
                          </p:cTn>
                        </p:par>
                        <p:par>
                          <p:cTn id="40" fill="hold">
                            <p:stCondLst>
                              <p:cond delay="6000"/>
                            </p:stCondLst>
                            <p:childTnLst>
                              <p:par>
                                <p:cTn id="41" presetID="10" presetClass="entr" presetSubtype="0" fill="hold"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par>
                          <p:cTn id="44" fill="hold">
                            <p:stCondLst>
                              <p:cond delay="6500"/>
                            </p:stCondLst>
                            <p:childTnLst>
                              <p:par>
                                <p:cTn id="45" presetID="10" presetClass="entr" presetSubtype="0" fill="hold"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par>
                          <p:cTn id="48" fill="hold">
                            <p:stCondLst>
                              <p:cond delay="7000"/>
                            </p:stCondLst>
                            <p:childTnLst>
                              <p:par>
                                <p:cTn id="49" presetID="10" presetClass="entr" presetSubtype="0"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7500"/>
                            </p:stCondLst>
                            <p:childTnLst>
                              <p:par>
                                <p:cTn id="53" presetID="10" presetClass="entr" presetSubtype="0" fill="hold" grpId="1"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childTnLst>
                    </p:cTn>
                  </p:par>
                  <p:par>
                    <p:cTn id="56" fill="hold">
                      <p:stCondLst>
                        <p:cond delay="indefinite"/>
                      </p:stCondLst>
                      <p:childTnLst>
                        <p:par>
                          <p:cTn id="57" fill="hold">
                            <p:stCondLst>
                              <p:cond delay="0"/>
                            </p:stCondLst>
                            <p:childTnLst>
                              <p:par>
                                <p:cTn id="58" presetID="20" presetClass="exit" presetSubtype="0" fill="hold" nodeType="clickEffect">
                                  <p:stCondLst>
                                    <p:cond delay="0"/>
                                  </p:stCondLst>
                                  <p:childTnLst>
                                    <p:animEffect transition="out" filter="wedge">
                                      <p:cBhvr>
                                        <p:cTn id="59" dur="2000"/>
                                        <p:tgtEl>
                                          <p:spTgt spid="5"/>
                                        </p:tgtEl>
                                      </p:cBhvr>
                                    </p:animEffect>
                                    <p:set>
                                      <p:cBhvr>
                                        <p:cTn id="60" dur="1" fill="hold">
                                          <p:stCondLst>
                                            <p:cond delay="1999"/>
                                          </p:stCondLst>
                                        </p:cTn>
                                        <p:tgtEl>
                                          <p:spTgt spid="5"/>
                                        </p:tgtEl>
                                        <p:attrNameLst>
                                          <p:attrName>style.visibility</p:attrName>
                                        </p:attrNameLst>
                                      </p:cBhvr>
                                      <p:to>
                                        <p:strVal val="hidden"/>
                                      </p:to>
                                    </p:set>
                                  </p:childTnLst>
                                </p:cTn>
                              </p:par>
                            </p:childTnLst>
                          </p:cTn>
                        </p:par>
                        <p:par>
                          <p:cTn id="61" fill="hold">
                            <p:stCondLst>
                              <p:cond delay="2000"/>
                            </p:stCondLst>
                            <p:childTnLst>
                              <p:par>
                                <p:cTn id="62" presetID="10" presetClass="entr" presetSubtype="0" fill="hold" nodeType="after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1000"/>
                                        <p:tgtEl>
                                          <p:spTgt spid="25"/>
                                        </p:tgtEl>
                                      </p:cBhvr>
                                    </p:animEffect>
                                  </p:childTnLst>
                                </p:cTn>
                              </p:par>
                            </p:childTnLst>
                          </p:cTn>
                        </p:par>
                        <p:par>
                          <p:cTn id="65" fill="hold">
                            <p:stCondLst>
                              <p:cond delay="3000"/>
                            </p:stCondLst>
                            <p:childTnLst>
                              <p:par>
                                <p:cTn id="66" presetID="6" presetClass="entr" presetSubtype="16" fill="hold" grpId="0" nodeType="afterEffect">
                                  <p:stCondLst>
                                    <p:cond delay="1000"/>
                                  </p:stCondLst>
                                  <p:childTnLst>
                                    <p:set>
                                      <p:cBhvr>
                                        <p:cTn id="67" dur="1" fill="hold">
                                          <p:stCondLst>
                                            <p:cond delay="0"/>
                                          </p:stCondLst>
                                        </p:cTn>
                                        <p:tgtEl>
                                          <p:spTgt spid="26"/>
                                        </p:tgtEl>
                                        <p:attrNameLst>
                                          <p:attrName>style.visibility</p:attrName>
                                        </p:attrNameLst>
                                      </p:cBhvr>
                                      <p:to>
                                        <p:strVal val="visible"/>
                                      </p:to>
                                    </p:set>
                                    <p:animEffect transition="in" filter="circle(in)">
                                      <p:cBhvr>
                                        <p:cTn id="68" dur="2000"/>
                                        <p:tgtEl>
                                          <p:spTgt spid="26"/>
                                        </p:tgtEl>
                                      </p:cBhvr>
                                    </p:animEffect>
                                  </p:childTnLst>
                                </p:cTn>
                              </p:par>
                            </p:childTnLst>
                          </p:cTn>
                        </p:par>
                        <p:par>
                          <p:cTn id="69" fill="hold">
                            <p:stCondLst>
                              <p:cond delay="6000"/>
                            </p:stCondLst>
                            <p:childTnLst>
                              <p:par>
                                <p:cTn id="70" presetID="9" presetClass="entr" presetSubtype="0" fill="hold" grpId="0" nodeType="after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dissolve">
                                      <p:cBhvr>
                                        <p:cTn id="7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6" grpId="0"/>
      <p:bldP spid="17" grpId="0"/>
      <p:bldP spid="19" grpId="0"/>
      <p:bldP spid="20" grpId="0"/>
      <p:bldP spid="21" grpId="1"/>
      <p:bldP spid="26" grpId="0" animBg="1"/>
      <p:bldP spid="2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837450" y="131950"/>
            <a:ext cx="8136900" cy="498599"/>
          </a:xfrm>
          <a:prstGeom prst="rect">
            <a:avLst/>
          </a:prstGeom>
        </p:spPr>
        <p:txBody>
          <a:bodyPr lIns="91425" tIns="91425" rIns="91425" bIns="91425" anchor="b" anchorCtr="0">
            <a:noAutofit/>
          </a:bodyPr>
          <a:lstStyle/>
          <a:p>
            <a:pPr lvl="0" rtl="0">
              <a:spcBef>
                <a:spcPts val="0"/>
              </a:spcBef>
              <a:buNone/>
            </a:pPr>
            <a:r>
              <a:rPr lang="en-AU" sz="2400" dirty="0" smtClean="0">
                <a:solidFill>
                  <a:srgbClr val="003366"/>
                </a:solidFill>
              </a:rPr>
              <a:t>Uncertainty in Model based Software Engineering</a:t>
            </a:r>
            <a:endParaRPr lang="en-AU" sz="2400" dirty="0">
              <a:solidFill>
                <a:srgbClr val="003366"/>
              </a:solidFill>
            </a:endParaRPr>
          </a:p>
        </p:txBody>
      </p:sp>
      <p:pic>
        <p:nvPicPr>
          <p:cNvPr id="57" name="Shape 57"/>
          <p:cNvPicPr preferRelativeResize="0"/>
          <p:nvPr/>
        </p:nvPicPr>
        <p:blipFill>
          <a:blip r:embed="rId3">
            <a:alphaModFix/>
          </a:blip>
          <a:stretch>
            <a:fillRect/>
          </a:stretch>
        </p:blipFill>
        <p:spPr>
          <a:xfrm>
            <a:off x="82450" y="65950"/>
            <a:ext cx="464900" cy="498650"/>
          </a:xfrm>
          <a:prstGeom prst="rect">
            <a:avLst/>
          </a:prstGeom>
          <a:noFill/>
          <a:ln>
            <a:noFill/>
          </a:ln>
        </p:spPr>
      </p:pic>
      <p:pic>
        <p:nvPicPr>
          <p:cNvPr id="58" name="Shape 58"/>
          <p:cNvPicPr preferRelativeResize="0"/>
          <p:nvPr/>
        </p:nvPicPr>
        <p:blipFill>
          <a:blip r:embed="rId4">
            <a:alphaModFix/>
          </a:blip>
          <a:stretch>
            <a:fillRect/>
          </a:stretch>
        </p:blipFill>
        <p:spPr>
          <a:xfrm>
            <a:off x="0" y="630539"/>
            <a:ext cx="9143998" cy="97471"/>
          </a:xfrm>
          <a:prstGeom prst="rect">
            <a:avLst/>
          </a:prstGeom>
          <a:noFill/>
          <a:ln>
            <a:noFill/>
          </a:ln>
        </p:spPr>
      </p:pic>
      <p:cxnSp>
        <p:nvCxnSpPr>
          <p:cNvPr id="59" name="Shape 59"/>
          <p:cNvCxnSpPr/>
          <p:nvPr/>
        </p:nvCxnSpPr>
        <p:spPr>
          <a:xfrm rot="10800000">
            <a:off x="691550" y="125"/>
            <a:ext cx="0" cy="630299"/>
          </a:xfrm>
          <a:prstGeom prst="straightConnector1">
            <a:avLst/>
          </a:prstGeom>
          <a:noFill/>
          <a:ln w="9525" cap="flat" cmpd="sng">
            <a:solidFill>
              <a:srgbClr val="003366"/>
            </a:solidFill>
            <a:prstDash val="solid"/>
            <a:round/>
            <a:headEnd type="none" w="lg" len="lg"/>
            <a:tailEnd type="none" w="lg" len="lg"/>
          </a:ln>
        </p:spPr>
      </p:cxnSp>
      <p:sp>
        <p:nvSpPr>
          <p:cNvPr id="60" name="Shape 60"/>
          <p:cNvSpPr txBox="1"/>
          <p:nvPr/>
        </p:nvSpPr>
        <p:spPr>
          <a:xfrm>
            <a:off x="6783700" y="6531000"/>
            <a:ext cx="2599200" cy="363899"/>
          </a:xfrm>
          <a:prstGeom prst="rect">
            <a:avLst/>
          </a:prstGeom>
          <a:noFill/>
          <a:ln>
            <a:noFill/>
          </a:ln>
        </p:spPr>
        <p:txBody>
          <a:bodyPr lIns="91425" tIns="91425" rIns="91425" bIns="91425" anchor="t" anchorCtr="0">
            <a:noAutofit/>
          </a:bodyPr>
          <a:lstStyle/>
          <a:p>
            <a:pPr lvl="0" rtl="0">
              <a:spcBef>
                <a:spcPts val="0"/>
              </a:spcBef>
              <a:buNone/>
            </a:pPr>
            <a:r>
              <a:rPr lang="it" sz="1200" b="1">
                <a:solidFill>
                  <a:srgbClr val="FFFFFF"/>
                </a:solidFill>
              </a:rPr>
              <a:t>POLITECNICO DI MILANO</a:t>
            </a:r>
          </a:p>
        </p:txBody>
      </p:sp>
      <p:pic>
        <p:nvPicPr>
          <p:cNvPr id="61" name="Shape 61"/>
          <p:cNvPicPr preferRelativeResize="0"/>
          <p:nvPr/>
        </p:nvPicPr>
        <p:blipFill>
          <a:blip r:embed="rId5">
            <a:alphaModFix/>
          </a:blip>
          <a:stretch>
            <a:fillRect/>
          </a:stretch>
        </p:blipFill>
        <p:spPr>
          <a:xfrm>
            <a:off x="0" y="6571225"/>
            <a:ext cx="9144000" cy="286775"/>
          </a:xfrm>
          <a:prstGeom prst="rect">
            <a:avLst/>
          </a:prstGeom>
          <a:noFill/>
          <a:ln>
            <a:noFill/>
          </a:ln>
        </p:spPr>
      </p:pic>
      <p:sp>
        <p:nvSpPr>
          <p:cNvPr id="62" name="Shape 62"/>
          <p:cNvSpPr txBox="1">
            <a:spLocks noGrp="1"/>
          </p:cNvSpPr>
          <p:nvPr>
            <p:ph type="ctrTitle" idx="4294967295"/>
          </p:nvPr>
        </p:nvSpPr>
        <p:spPr>
          <a:xfrm>
            <a:off x="-342900" y="6531000"/>
            <a:ext cx="5473699" cy="424200"/>
          </a:xfrm>
          <a:prstGeom prst="rect">
            <a:avLst/>
          </a:prstGeom>
        </p:spPr>
        <p:txBody>
          <a:bodyPr lIns="91425" tIns="91425" rIns="91425" bIns="91425" anchor="ctr" anchorCtr="0">
            <a:noAutofit/>
          </a:bodyPr>
          <a:lstStyle/>
          <a:p>
            <a:pPr indent="457200">
              <a:lnSpc>
                <a:spcPct val="115000"/>
              </a:lnSpc>
            </a:pPr>
            <a:r>
              <a:rPr lang="en-AU" sz="800" dirty="0">
                <a:solidFill>
                  <a:srgbClr val="003366"/>
                </a:solidFill>
              </a:rPr>
              <a:t>Dealing with Uncertainties in Availability Models using Fuzzy Logic and Neural Networks </a:t>
            </a:r>
            <a:endParaRPr sz="800" dirty="0">
              <a:solidFill>
                <a:srgbClr val="003366"/>
              </a:solidFill>
            </a:endParaRPr>
          </a:p>
        </p:txBody>
      </p:sp>
      <p:sp>
        <p:nvSpPr>
          <p:cNvPr id="2" name="TextBox 1"/>
          <p:cNvSpPr txBox="1"/>
          <p:nvPr/>
        </p:nvSpPr>
        <p:spPr>
          <a:xfrm>
            <a:off x="325089" y="22226"/>
            <a:ext cx="8493819" cy="4832092"/>
          </a:xfrm>
          <a:prstGeom prst="rect">
            <a:avLst/>
          </a:prstGeom>
          <a:noFill/>
        </p:spPr>
        <p:txBody>
          <a:bodyPr wrap="square" rtlCol="0">
            <a:spAutoFit/>
          </a:bodyPr>
          <a:lstStyle/>
          <a:p>
            <a:endParaRPr lang="en-US" sz="2800" dirty="0" smtClean="0"/>
          </a:p>
          <a:p>
            <a:pPr algn="ctr"/>
            <a:endParaRPr lang="en-US" sz="2800" dirty="0" smtClean="0"/>
          </a:p>
          <a:p>
            <a:pPr algn="just"/>
            <a:r>
              <a:rPr lang="en-US" sz="2800" dirty="0" smtClean="0"/>
              <a:t>Traditional </a:t>
            </a:r>
            <a:r>
              <a:rPr lang="en-US" sz="2800" b="1" dirty="0" smtClean="0"/>
              <a:t>availability computation methods </a:t>
            </a:r>
            <a:r>
              <a:rPr lang="en-US" sz="2800" u="sng" dirty="0" smtClean="0"/>
              <a:t>do not </a:t>
            </a:r>
            <a:r>
              <a:rPr lang="en-US" sz="2800" u="sng" dirty="0" smtClean="0"/>
              <a:t>include explicitly</a:t>
            </a:r>
            <a:r>
              <a:rPr lang="en-US" sz="2800" dirty="0" smtClean="0"/>
              <a:t> </a:t>
            </a:r>
            <a:r>
              <a:rPr lang="en-US" sz="2800" b="1" dirty="0" smtClean="0"/>
              <a:t>sources of uncertainty </a:t>
            </a:r>
            <a:r>
              <a:rPr lang="en-US" sz="2800" dirty="0" smtClean="0"/>
              <a:t>in the computation.</a:t>
            </a:r>
          </a:p>
          <a:p>
            <a:pPr algn="just"/>
            <a:endParaRPr lang="en-US" sz="2800" dirty="0"/>
          </a:p>
          <a:p>
            <a:pPr algn="just"/>
            <a:r>
              <a:rPr lang="en-US" sz="2800" dirty="0" smtClean="0"/>
              <a:t>Our </a:t>
            </a:r>
            <a:r>
              <a:rPr lang="en-US" sz="2800" b="1" dirty="0" smtClean="0"/>
              <a:t>proposal </a:t>
            </a:r>
            <a:r>
              <a:rPr lang="en-US" sz="2800" dirty="0" smtClean="0"/>
              <a:t>is to add an ‘</a:t>
            </a:r>
            <a:r>
              <a:rPr lang="en-US" sz="2800" b="1" dirty="0" smtClean="0"/>
              <a:t>uncertainty layer</a:t>
            </a:r>
            <a:r>
              <a:rPr lang="en-US" sz="2800" dirty="0" smtClean="0"/>
              <a:t>’</a:t>
            </a:r>
            <a:r>
              <a:rPr lang="en-US" sz="2800" b="1" dirty="0" smtClean="0"/>
              <a:t> </a:t>
            </a:r>
            <a:r>
              <a:rPr lang="en-US" sz="2800" dirty="0" smtClean="0"/>
              <a:t>to the analysis, importing </a:t>
            </a:r>
            <a:r>
              <a:rPr lang="en-US" sz="2800" b="1" dirty="0" smtClean="0"/>
              <a:t>approaches</a:t>
            </a:r>
            <a:r>
              <a:rPr lang="en-US" sz="2800" dirty="0" smtClean="0"/>
              <a:t> from other fields.</a:t>
            </a:r>
          </a:p>
          <a:p>
            <a:pPr algn="just"/>
            <a:endParaRPr lang="en-US" sz="2800" b="1" dirty="0"/>
          </a:p>
          <a:p>
            <a:pPr algn="just"/>
            <a:r>
              <a:rPr lang="en-US" sz="2800" dirty="0" smtClean="0"/>
              <a:t>We will focus explicitly on </a:t>
            </a:r>
            <a:r>
              <a:rPr lang="en-US" sz="2800" b="1" dirty="0" smtClean="0"/>
              <a:t>Artificial Intelligence </a:t>
            </a:r>
            <a:r>
              <a:rPr lang="en-US" sz="2800" dirty="0" smtClean="0"/>
              <a:t>techniques as </a:t>
            </a:r>
            <a:r>
              <a:rPr lang="en-US" sz="2800" b="1" dirty="0" smtClean="0"/>
              <a:t>Fuzzy Logic </a:t>
            </a:r>
            <a:r>
              <a:rPr lang="en-US" sz="2800" dirty="0" smtClean="0"/>
              <a:t>and </a:t>
            </a:r>
            <a:r>
              <a:rPr lang="en-US" sz="2800" b="1" dirty="0" smtClean="0"/>
              <a:t>Neural Networks</a:t>
            </a:r>
            <a:r>
              <a:rPr lang="en-US" sz="2800" dirty="0" smtClean="0"/>
              <a:t>.</a:t>
            </a:r>
            <a:endParaRPr lang="en-US" sz="2800" dirty="0"/>
          </a:p>
        </p:txBody>
      </p:sp>
      <p:sp>
        <p:nvSpPr>
          <p:cNvPr id="3" name="TextBox 2"/>
          <p:cNvSpPr txBox="1"/>
          <p:nvPr/>
        </p:nvSpPr>
        <p:spPr>
          <a:xfrm>
            <a:off x="1" y="5114922"/>
            <a:ext cx="9143998" cy="1200329"/>
          </a:xfrm>
          <a:prstGeom prst="rect">
            <a:avLst/>
          </a:prstGeom>
          <a:noFill/>
        </p:spPr>
        <p:txBody>
          <a:bodyPr wrap="square" rtlCol="0">
            <a:spAutoFit/>
          </a:bodyPr>
          <a:lstStyle/>
          <a:p>
            <a:pPr algn="ctr"/>
            <a:r>
              <a:rPr lang="en-US" sz="3600" dirty="0" smtClean="0">
                <a:solidFill>
                  <a:srgbClr val="FF0000"/>
                </a:solidFill>
              </a:rPr>
              <a:t>What can be the impact of </a:t>
            </a:r>
          </a:p>
          <a:p>
            <a:pPr algn="ctr"/>
            <a:r>
              <a:rPr lang="en-US" sz="3600" b="1" dirty="0">
                <a:solidFill>
                  <a:srgbClr val="FF0000"/>
                </a:solidFill>
              </a:rPr>
              <a:t>u</a:t>
            </a:r>
            <a:r>
              <a:rPr lang="en-US" sz="3600" b="1" dirty="0" smtClean="0">
                <a:solidFill>
                  <a:srgbClr val="FF0000"/>
                </a:solidFill>
              </a:rPr>
              <a:t>ncertainty </a:t>
            </a:r>
            <a:r>
              <a:rPr lang="en-US" sz="3600" dirty="0" smtClean="0">
                <a:solidFill>
                  <a:srgbClr val="FF0000"/>
                </a:solidFill>
              </a:rPr>
              <a:t>on the </a:t>
            </a:r>
            <a:r>
              <a:rPr lang="en-US" sz="3600" b="1" dirty="0" smtClean="0">
                <a:solidFill>
                  <a:srgbClr val="FF0000"/>
                </a:solidFill>
              </a:rPr>
              <a:t>Availability</a:t>
            </a:r>
            <a:r>
              <a:rPr lang="en-US" sz="3600" dirty="0" smtClean="0">
                <a:solidFill>
                  <a:srgbClr val="FF0000"/>
                </a:solidFill>
              </a:rPr>
              <a:t>?</a:t>
            </a:r>
            <a:endParaRPr lang="en-US" sz="3600" dirty="0">
              <a:solidFill>
                <a:srgbClr val="FF0000"/>
              </a:solidFill>
            </a:endParaRPr>
          </a:p>
        </p:txBody>
      </p:sp>
    </p:spTree>
    <p:extLst>
      <p:ext uri="{BB962C8B-B14F-4D97-AF65-F5344CB8AC3E}">
        <p14:creationId xmlns:p14="http://schemas.microsoft.com/office/powerpoint/2010/main" val="1665713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childTnLst>
                                </p:cTn>
                              </p:par>
                            </p:childTnLst>
                          </p:cTn>
                        </p:par>
                        <p:par>
                          <p:cTn id="8" fill="hold">
                            <p:stCondLst>
                              <p:cond delay="1000"/>
                            </p:stCondLst>
                            <p:childTnLst>
                              <p:par>
                                <p:cTn id="9" presetID="10" presetClass="entr" presetSubtype="0" fill="hold" nodeType="afterEffect">
                                  <p:stCondLst>
                                    <p:cond delay="1000"/>
                                  </p:stCondLst>
                                  <p:childTnLst>
                                    <p:set>
                                      <p:cBhvr>
                                        <p:cTn id="10" dur="1" fill="hold">
                                          <p:stCondLst>
                                            <p:cond delay="0"/>
                                          </p:stCondLst>
                                        </p:cTn>
                                        <p:tgtEl>
                                          <p:spTgt spid="2">
                                            <p:txEl>
                                              <p:pRg st="4" end="4"/>
                                            </p:txEl>
                                          </p:spTgt>
                                        </p:tgtEl>
                                        <p:attrNameLst>
                                          <p:attrName>style.visibility</p:attrName>
                                        </p:attrNameLst>
                                      </p:cBhvr>
                                      <p:to>
                                        <p:strVal val="visible"/>
                                      </p:to>
                                    </p:set>
                                    <p:animEffect transition="in" filter="fade">
                                      <p:cBhvr>
                                        <p:cTn id="11" dur="1000"/>
                                        <p:tgtEl>
                                          <p:spTgt spid="2">
                                            <p:txEl>
                                              <p:pRg st="4" end="4"/>
                                            </p:txEl>
                                          </p:spTgt>
                                        </p:tgtEl>
                                      </p:cBhvr>
                                    </p:animEffect>
                                  </p:childTnLst>
                                </p:cTn>
                              </p:par>
                            </p:childTnLst>
                          </p:cTn>
                        </p:par>
                        <p:par>
                          <p:cTn id="12" fill="hold">
                            <p:stCondLst>
                              <p:cond delay="3000"/>
                            </p:stCondLst>
                            <p:childTnLst>
                              <p:par>
                                <p:cTn id="13" presetID="10" presetClass="entr" presetSubtype="0" fill="hold" nodeType="afterEffect">
                                  <p:stCondLst>
                                    <p:cond delay="1000"/>
                                  </p:stCondLst>
                                  <p:childTnLst>
                                    <p:set>
                                      <p:cBhvr>
                                        <p:cTn id="14" dur="1" fill="hold">
                                          <p:stCondLst>
                                            <p:cond delay="0"/>
                                          </p:stCondLst>
                                        </p:cTn>
                                        <p:tgtEl>
                                          <p:spTgt spid="2">
                                            <p:txEl>
                                              <p:pRg st="6" end="6"/>
                                            </p:txEl>
                                          </p:spTgt>
                                        </p:tgtEl>
                                        <p:attrNameLst>
                                          <p:attrName>style.visibility</p:attrName>
                                        </p:attrNameLst>
                                      </p:cBhvr>
                                      <p:to>
                                        <p:strVal val="visible"/>
                                      </p:to>
                                    </p:set>
                                    <p:animEffect transition="in" filter="fade">
                                      <p:cBhvr>
                                        <p:cTn id="15" dur="1000"/>
                                        <p:tgtEl>
                                          <p:spTgt spid="2">
                                            <p:txEl>
                                              <p:pRg st="6" end="6"/>
                                            </p:txEl>
                                          </p:spTgt>
                                        </p:tgtEl>
                                      </p:cBhvr>
                                    </p:animEffect>
                                  </p:childTnLst>
                                </p:cTn>
                              </p:par>
                            </p:childTnLst>
                          </p:cTn>
                        </p:par>
                        <p:par>
                          <p:cTn id="16" fill="hold">
                            <p:stCondLst>
                              <p:cond delay="5000"/>
                            </p:stCondLst>
                            <p:childTnLst>
                              <p:par>
                                <p:cTn id="17" presetID="31" presetClass="entr" presetSubtype="0" fill="hold" nodeType="after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p:cTn id="19"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0"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21"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22" dur="1000"/>
                                        <p:tgtEl>
                                          <p:spTgt spid="3">
                                            <p:txEl>
                                              <p:pRg st="0" end="0"/>
                                            </p:txEl>
                                          </p:spTgt>
                                        </p:tgtEl>
                                      </p:cBhvr>
                                    </p:animEffect>
                                  </p:childTnLst>
                                </p:cTn>
                              </p:par>
                              <p:par>
                                <p:cTn id="23" presetID="31" presetClass="entr" presetSubtype="0" fill="hold" nodeType="with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p:cTn id="25"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28"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837450" y="131950"/>
            <a:ext cx="8136900" cy="498599"/>
          </a:xfrm>
          <a:prstGeom prst="rect">
            <a:avLst/>
          </a:prstGeom>
        </p:spPr>
        <p:txBody>
          <a:bodyPr lIns="91425" tIns="91425" rIns="91425" bIns="91425" anchor="b" anchorCtr="0">
            <a:noAutofit/>
          </a:bodyPr>
          <a:lstStyle/>
          <a:p>
            <a:pPr lvl="0" rtl="0">
              <a:spcBef>
                <a:spcPts val="0"/>
              </a:spcBef>
              <a:buNone/>
            </a:pPr>
            <a:r>
              <a:rPr lang="en-AU" sz="2400" dirty="0" smtClean="0">
                <a:solidFill>
                  <a:srgbClr val="003366"/>
                </a:solidFill>
              </a:rPr>
              <a:t>Conclusions (with some lessons learned)</a:t>
            </a:r>
            <a:endParaRPr lang="en-AU" sz="2400" dirty="0">
              <a:solidFill>
                <a:srgbClr val="003366"/>
              </a:solidFill>
            </a:endParaRPr>
          </a:p>
        </p:txBody>
      </p:sp>
      <p:pic>
        <p:nvPicPr>
          <p:cNvPr id="57" name="Shape 57"/>
          <p:cNvPicPr preferRelativeResize="0"/>
          <p:nvPr/>
        </p:nvPicPr>
        <p:blipFill>
          <a:blip r:embed="rId3">
            <a:alphaModFix/>
          </a:blip>
          <a:stretch>
            <a:fillRect/>
          </a:stretch>
        </p:blipFill>
        <p:spPr>
          <a:xfrm>
            <a:off x="82450" y="65950"/>
            <a:ext cx="464900" cy="498650"/>
          </a:xfrm>
          <a:prstGeom prst="rect">
            <a:avLst/>
          </a:prstGeom>
          <a:noFill/>
          <a:ln>
            <a:noFill/>
          </a:ln>
        </p:spPr>
      </p:pic>
      <p:pic>
        <p:nvPicPr>
          <p:cNvPr id="58" name="Shape 58"/>
          <p:cNvPicPr preferRelativeResize="0"/>
          <p:nvPr/>
        </p:nvPicPr>
        <p:blipFill>
          <a:blip r:embed="rId4">
            <a:alphaModFix/>
          </a:blip>
          <a:stretch>
            <a:fillRect/>
          </a:stretch>
        </p:blipFill>
        <p:spPr>
          <a:xfrm>
            <a:off x="0" y="630539"/>
            <a:ext cx="9143998" cy="97471"/>
          </a:xfrm>
          <a:prstGeom prst="rect">
            <a:avLst/>
          </a:prstGeom>
          <a:noFill/>
          <a:ln>
            <a:noFill/>
          </a:ln>
        </p:spPr>
      </p:pic>
      <p:cxnSp>
        <p:nvCxnSpPr>
          <p:cNvPr id="59" name="Shape 59"/>
          <p:cNvCxnSpPr/>
          <p:nvPr/>
        </p:nvCxnSpPr>
        <p:spPr>
          <a:xfrm rot="10800000">
            <a:off x="691550" y="125"/>
            <a:ext cx="0" cy="630299"/>
          </a:xfrm>
          <a:prstGeom prst="straightConnector1">
            <a:avLst/>
          </a:prstGeom>
          <a:noFill/>
          <a:ln w="9525" cap="flat" cmpd="sng">
            <a:solidFill>
              <a:srgbClr val="003366"/>
            </a:solidFill>
            <a:prstDash val="solid"/>
            <a:round/>
            <a:headEnd type="none" w="lg" len="lg"/>
            <a:tailEnd type="none" w="lg" len="lg"/>
          </a:ln>
        </p:spPr>
      </p:cxnSp>
      <p:sp>
        <p:nvSpPr>
          <p:cNvPr id="60" name="Shape 60"/>
          <p:cNvSpPr txBox="1"/>
          <p:nvPr/>
        </p:nvSpPr>
        <p:spPr>
          <a:xfrm>
            <a:off x="6783700" y="6531000"/>
            <a:ext cx="2599200" cy="363899"/>
          </a:xfrm>
          <a:prstGeom prst="rect">
            <a:avLst/>
          </a:prstGeom>
          <a:noFill/>
          <a:ln>
            <a:noFill/>
          </a:ln>
        </p:spPr>
        <p:txBody>
          <a:bodyPr lIns="91425" tIns="91425" rIns="91425" bIns="91425" anchor="t" anchorCtr="0">
            <a:noAutofit/>
          </a:bodyPr>
          <a:lstStyle/>
          <a:p>
            <a:pPr lvl="0" rtl="0">
              <a:spcBef>
                <a:spcPts val="0"/>
              </a:spcBef>
              <a:buNone/>
            </a:pPr>
            <a:r>
              <a:rPr lang="it" sz="1200" b="1">
                <a:solidFill>
                  <a:srgbClr val="FFFFFF"/>
                </a:solidFill>
              </a:rPr>
              <a:t>POLITECNICO DI MILANO</a:t>
            </a:r>
          </a:p>
        </p:txBody>
      </p:sp>
      <p:pic>
        <p:nvPicPr>
          <p:cNvPr id="61" name="Shape 61"/>
          <p:cNvPicPr preferRelativeResize="0"/>
          <p:nvPr/>
        </p:nvPicPr>
        <p:blipFill>
          <a:blip r:embed="rId5">
            <a:alphaModFix/>
          </a:blip>
          <a:stretch>
            <a:fillRect/>
          </a:stretch>
        </p:blipFill>
        <p:spPr>
          <a:xfrm>
            <a:off x="0" y="6571225"/>
            <a:ext cx="9144000" cy="286775"/>
          </a:xfrm>
          <a:prstGeom prst="rect">
            <a:avLst/>
          </a:prstGeom>
          <a:noFill/>
          <a:ln>
            <a:noFill/>
          </a:ln>
        </p:spPr>
      </p:pic>
      <p:sp>
        <p:nvSpPr>
          <p:cNvPr id="62" name="Shape 62"/>
          <p:cNvSpPr txBox="1">
            <a:spLocks noGrp="1"/>
          </p:cNvSpPr>
          <p:nvPr>
            <p:ph type="ctrTitle" idx="4294967295"/>
          </p:nvPr>
        </p:nvSpPr>
        <p:spPr>
          <a:xfrm>
            <a:off x="-342900" y="6531000"/>
            <a:ext cx="5473699" cy="424200"/>
          </a:xfrm>
          <a:prstGeom prst="rect">
            <a:avLst/>
          </a:prstGeom>
        </p:spPr>
        <p:txBody>
          <a:bodyPr lIns="91425" tIns="91425" rIns="91425" bIns="91425" anchor="ctr" anchorCtr="0">
            <a:noAutofit/>
          </a:bodyPr>
          <a:lstStyle/>
          <a:p>
            <a:pPr indent="457200">
              <a:lnSpc>
                <a:spcPct val="115000"/>
              </a:lnSpc>
            </a:pPr>
            <a:r>
              <a:rPr lang="en-AU" sz="800" dirty="0">
                <a:solidFill>
                  <a:srgbClr val="003366"/>
                </a:solidFill>
              </a:rPr>
              <a:t>Dealing with Uncertainties in Availability Models using Fuzzy Logic and Neural Networks </a:t>
            </a:r>
            <a:endParaRPr sz="800" dirty="0">
              <a:solidFill>
                <a:srgbClr val="003366"/>
              </a:solidFill>
            </a:endParaRPr>
          </a:p>
        </p:txBody>
      </p:sp>
      <p:sp>
        <p:nvSpPr>
          <p:cNvPr id="2" name="TextBox 1"/>
          <p:cNvSpPr txBox="1"/>
          <p:nvPr/>
        </p:nvSpPr>
        <p:spPr>
          <a:xfrm>
            <a:off x="323288" y="959370"/>
            <a:ext cx="8484433" cy="4370427"/>
          </a:xfrm>
          <a:prstGeom prst="rect">
            <a:avLst/>
          </a:prstGeom>
          <a:noFill/>
        </p:spPr>
        <p:txBody>
          <a:bodyPr wrap="square" rtlCol="0">
            <a:spAutoFit/>
          </a:bodyPr>
          <a:lstStyle/>
          <a:p>
            <a:pPr marL="342900" marR="0" lvl="0" indent="-342900" algn="just" defTabSz="914400" eaLnBrk="1" fontAlgn="auto" latinLnBrk="0" hangingPunct="1">
              <a:spcBef>
                <a:spcPts val="1200"/>
              </a:spcBef>
              <a:spcAft>
                <a:spcPts val="0"/>
              </a:spcAft>
              <a:buClrTx/>
              <a:buSzTx/>
              <a:buFont typeface="+mj-lt"/>
              <a:buAutoNum type="arabicParenR"/>
              <a:tabLst/>
              <a:defRPr/>
            </a:pPr>
            <a:r>
              <a:rPr lang="en-US" sz="2400" b="1" dirty="0" smtClean="0"/>
              <a:t>Uncertainty</a:t>
            </a:r>
            <a:r>
              <a:rPr lang="en-US" sz="2400" dirty="0" smtClean="0"/>
              <a:t> is </a:t>
            </a:r>
            <a:r>
              <a:rPr lang="en-US" sz="2400" b="1" dirty="0" smtClean="0"/>
              <a:t>unavoidable</a:t>
            </a:r>
            <a:r>
              <a:rPr lang="en-US" sz="2400" dirty="0" smtClean="0"/>
              <a:t>, but there exist </a:t>
            </a:r>
            <a:r>
              <a:rPr lang="en-US" sz="2400" b="1" dirty="0" smtClean="0"/>
              <a:t>handling techniques </a:t>
            </a:r>
            <a:r>
              <a:rPr lang="en-US" sz="2400" dirty="0" smtClean="0"/>
              <a:t>for its </a:t>
            </a:r>
            <a:r>
              <a:rPr lang="en-US" sz="2400" i="1" dirty="0" smtClean="0"/>
              <a:t>mitigation</a:t>
            </a:r>
            <a:r>
              <a:rPr lang="en-US" sz="2400" dirty="0" smtClean="0"/>
              <a:t>;</a:t>
            </a:r>
            <a:endParaRPr lang="en-US" sz="2400" b="1" dirty="0"/>
          </a:p>
          <a:p>
            <a:pPr marL="342900" marR="0" lvl="0" indent="-342900" algn="just" defTabSz="914400" eaLnBrk="1" fontAlgn="auto" latinLnBrk="0" hangingPunct="1">
              <a:spcBef>
                <a:spcPts val="1200"/>
              </a:spcBef>
              <a:spcAft>
                <a:spcPts val="0"/>
              </a:spcAft>
              <a:buClrTx/>
              <a:buSzTx/>
              <a:buFont typeface="+mj-lt"/>
              <a:buAutoNum type="arabicParenR"/>
              <a:tabLst/>
              <a:defRPr/>
            </a:pPr>
            <a:r>
              <a:rPr lang="en-US" sz="2400" b="1" dirty="0" smtClean="0"/>
              <a:t>I</a:t>
            </a:r>
            <a:r>
              <a:rPr lang="en-US" sz="2400" dirty="0" smtClean="0"/>
              <a:t>t is possible to estimate the </a:t>
            </a:r>
            <a:r>
              <a:rPr lang="en-US" sz="2400" b="1" dirty="0" smtClean="0"/>
              <a:t>Availability</a:t>
            </a:r>
            <a:r>
              <a:rPr lang="en-US" sz="2400" dirty="0" smtClean="0"/>
              <a:t> of a system with </a:t>
            </a:r>
            <a:r>
              <a:rPr lang="en-US" sz="2400" i="1" dirty="0" smtClean="0"/>
              <a:t>alternative methods </a:t>
            </a:r>
            <a:r>
              <a:rPr lang="en-US" sz="2400" dirty="0" smtClean="0"/>
              <a:t>(as </a:t>
            </a:r>
            <a:r>
              <a:rPr lang="en-US" sz="2400" b="1" dirty="0" smtClean="0"/>
              <a:t>Fuzzy Logic</a:t>
            </a:r>
            <a:r>
              <a:rPr lang="en-US" sz="2400" dirty="0" smtClean="0"/>
              <a:t>), including the influence of </a:t>
            </a:r>
            <a:r>
              <a:rPr lang="en-US" sz="2400" i="1" dirty="0" smtClean="0"/>
              <a:t>uncertainty sources</a:t>
            </a:r>
            <a:r>
              <a:rPr lang="en-US" sz="2400" dirty="0" smtClean="0"/>
              <a:t>;</a:t>
            </a:r>
          </a:p>
          <a:p>
            <a:pPr marL="342900" marR="0" lvl="0" indent="-342900" algn="just" defTabSz="914400" eaLnBrk="1" fontAlgn="auto" latinLnBrk="0" hangingPunct="1">
              <a:spcBef>
                <a:spcPts val="1200"/>
              </a:spcBef>
              <a:spcAft>
                <a:spcPts val="0"/>
              </a:spcAft>
              <a:buClrTx/>
              <a:buSzTx/>
              <a:buFont typeface="+mj-lt"/>
              <a:buAutoNum type="arabicParenR"/>
              <a:tabLst/>
              <a:defRPr/>
            </a:pPr>
            <a:r>
              <a:rPr lang="en-US" sz="2400" b="1" dirty="0" smtClean="0"/>
              <a:t>Neural Networks </a:t>
            </a:r>
            <a:r>
              <a:rPr lang="en-US" sz="2400" dirty="0" smtClean="0"/>
              <a:t>can actually make </a:t>
            </a:r>
            <a:r>
              <a:rPr lang="en-US" sz="2400" i="1" dirty="0" smtClean="0"/>
              <a:t>accurate predictions</a:t>
            </a:r>
            <a:r>
              <a:rPr lang="en-US" sz="2400" dirty="0" smtClean="0"/>
              <a:t>, but </a:t>
            </a:r>
            <a:r>
              <a:rPr lang="en-US" sz="2400" b="1" dirty="0" smtClean="0"/>
              <a:t>parameters tuning </a:t>
            </a:r>
            <a:r>
              <a:rPr lang="en-US" sz="2400" dirty="0" smtClean="0"/>
              <a:t>and </a:t>
            </a:r>
            <a:r>
              <a:rPr lang="en-US" sz="2400" b="1" dirty="0" smtClean="0"/>
              <a:t>experimentations</a:t>
            </a:r>
            <a:r>
              <a:rPr lang="en-US" sz="2400" dirty="0" smtClean="0"/>
              <a:t> are needed.</a:t>
            </a:r>
          </a:p>
          <a:p>
            <a:pPr marL="342900" marR="0" lvl="0" indent="-342900" algn="just" defTabSz="914400" eaLnBrk="1" fontAlgn="auto" latinLnBrk="0" hangingPunct="1">
              <a:lnSpc>
                <a:spcPct val="100000"/>
              </a:lnSpc>
              <a:spcBef>
                <a:spcPts val="0"/>
              </a:spcBef>
              <a:spcAft>
                <a:spcPts val="0"/>
              </a:spcAft>
              <a:buClrTx/>
              <a:buSzTx/>
              <a:buFont typeface="+mj-lt"/>
              <a:buAutoNum type="arabicParenR"/>
              <a:tabLst/>
              <a:defRPr/>
            </a:pPr>
            <a:endParaRPr lang="en-US" sz="2400" dirty="0"/>
          </a:p>
          <a:p>
            <a:pPr marL="342900" marR="0" lvl="0" indent="-342900" defTabSz="914400" eaLnBrk="1" fontAlgn="auto" latinLnBrk="0" hangingPunct="1">
              <a:lnSpc>
                <a:spcPct val="100000"/>
              </a:lnSpc>
              <a:spcBef>
                <a:spcPts val="0"/>
              </a:spcBef>
              <a:spcAft>
                <a:spcPts val="0"/>
              </a:spcAft>
              <a:buClrTx/>
              <a:buSzTx/>
              <a:buFont typeface="+mj-lt"/>
              <a:buAutoNum type="arabicParenR"/>
              <a:tabLst/>
              <a:defRPr/>
            </a:pPr>
            <a:endParaRPr lang="en-US" dirty="0" smtClean="0"/>
          </a:p>
          <a:p>
            <a:pPr marL="285750" marR="0" lvl="0" indent="-285750" defTabSz="914400" eaLnBrk="1" fontAlgn="auto" latinLnBrk="0" hangingPunct="1">
              <a:lnSpc>
                <a:spcPct val="100000"/>
              </a:lnSpc>
              <a:spcBef>
                <a:spcPts val="0"/>
              </a:spcBef>
              <a:spcAft>
                <a:spcPts val="0"/>
              </a:spcAft>
              <a:buClrTx/>
              <a:buSzTx/>
              <a:buFont typeface="Arial" charset="0"/>
              <a:buNone/>
              <a:tabLst/>
              <a:defRPr/>
            </a:pPr>
            <a:endParaRPr lang="en-US" dirty="0"/>
          </a:p>
          <a:p>
            <a:pPr marL="285750" marR="0" lvl="0" indent="-285750" defTabSz="914400" eaLnBrk="1" fontAlgn="auto" latinLnBrk="0" hangingPunct="1">
              <a:lnSpc>
                <a:spcPct val="100000"/>
              </a:lnSpc>
              <a:spcBef>
                <a:spcPts val="0"/>
              </a:spcBef>
              <a:spcAft>
                <a:spcPts val="0"/>
              </a:spcAft>
              <a:buClrTx/>
              <a:buSzTx/>
              <a:buFont typeface="Arial" charset="0"/>
              <a:buNone/>
              <a:tabLst/>
              <a:defRPr/>
            </a:pPr>
            <a:endParaRPr lang="en-US" dirty="0"/>
          </a:p>
        </p:txBody>
      </p:sp>
      <p:sp>
        <p:nvSpPr>
          <p:cNvPr id="4" name="TextBox 3"/>
          <p:cNvSpPr txBox="1"/>
          <p:nvPr/>
        </p:nvSpPr>
        <p:spPr>
          <a:xfrm>
            <a:off x="314900" y="4530452"/>
            <a:ext cx="4641719" cy="2000548"/>
          </a:xfrm>
          <a:prstGeom prst="rect">
            <a:avLst/>
          </a:prstGeom>
          <a:noFill/>
        </p:spPr>
        <p:txBody>
          <a:bodyPr wrap="square" rtlCol="0">
            <a:spAutoFit/>
          </a:bodyPr>
          <a:lstStyle/>
          <a:p>
            <a:pPr algn="ctr"/>
            <a:r>
              <a:rPr lang="en-US" sz="3400" i="1" dirty="0" smtClean="0">
                <a:solidFill>
                  <a:srgbClr val="002060"/>
                </a:solidFill>
                <a:latin typeface="Apple Chancery" charset="0"/>
                <a:ea typeface="Apple Chancery" charset="0"/>
                <a:cs typeface="Apple Chancery" charset="0"/>
              </a:rPr>
              <a:t>“The only source of</a:t>
            </a:r>
          </a:p>
          <a:p>
            <a:pPr algn="ctr"/>
            <a:r>
              <a:rPr lang="en-US" sz="3400" i="1" dirty="0" smtClean="0">
                <a:solidFill>
                  <a:srgbClr val="002060"/>
                </a:solidFill>
                <a:latin typeface="Apple Chancery" charset="0"/>
                <a:ea typeface="Apple Chancery" charset="0"/>
                <a:cs typeface="Apple Chancery" charset="0"/>
              </a:rPr>
              <a:t> knowledge is experience.”</a:t>
            </a:r>
          </a:p>
          <a:p>
            <a:pPr algn="ctr">
              <a:lnSpc>
                <a:spcPct val="200000"/>
              </a:lnSpc>
            </a:pPr>
            <a:r>
              <a:rPr lang="en-US" sz="2800" b="1" dirty="0" smtClean="0">
                <a:latin typeface="Calibri" charset="0"/>
                <a:ea typeface="Calibri" charset="0"/>
                <a:cs typeface="Calibri" charset="0"/>
              </a:rPr>
              <a:t>Albert Einstein</a:t>
            </a:r>
            <a:endParaRPr lang="en-US" sz="2800" b="1" dirty="0">
              <a:latin typeface="Calibri" charset="0"/>
              <a:ea typeface="Calibri" charset="0"/>
              <a:cs typeface="Calibri" charset="0"/>
            </a:endParaRP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37991" y="4161969"/>
            <a:ext cx="3569730" cy="2271570"/>
          </a:xfrm>
          <a:prstGeom prst="rect">
            <a:avLst/>
          </a:prstGeom>
        </p:spPr>
      </p:pic>
    </p:spTree>
    <p:extLst>
      <p:ext uri="{BB962C8B-B14F-4D97-AF65-F5344CB8AC3E}">
        <p14:creationId xmlns:p14="http://schemas.microsoft.com/office/powerpoint/2010/main" val="1612199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2000"/>
                                  </p:stCondLst>
                                  <p:childTnLst>
                                    <p:set>
                                      <p:cBhvr>
                                        <p:cTn id="11" dur="1" fill="hold">
                                          <p:stCondLst>
                                            <p:cond delay="0"/>
                                          </p:stCondLst>
                                        </p:cTn>
                                        <p:tgtEl>
                                          <p:spTgt spid="2">
                                            <p:txEl>
                                              <p:pRg st="1" end="1"/>
                                            </p:txEl>
                                          </p:spTgt>
                                        </p:tgtEl>
                                        <p:attrNameLst>
                                          <p:attrName>style.visibility</p:attrName>
                                        </p:attrNameLst>
                                      </p:cBhvr>
                                      <p:to>
                                        <p:strVal val="visible"/>
                                      </p:to>
                                    </p:set>
                                    <p:anim calcmode="lin" valueType="num">
                                      <p:cBhvr additive="base">
                                        <p:cTn id="12"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3000"/>
                            </p:stCondLst>
                            <p:childTnLst>
                              <p:par>
                                <p:cTn id="15" presetID="2" presetClass="entr" presetSubtype="4" fill="hold" nodeType="afterEffect">
                                  <p:stCondLst>
                                    <p:cond delay="2000"/>
                                  </p:stCondLst>
                                  <p:childTnLst>
                                    <p:set>
                                      <p:cBhvr>
                                        <p:cTn id="16" dur="1" fill="hold">
                                          <p:stCondLst>
                                            <p:cond delay="0"/>
                                          </p:stCondLst>
                                        </p:cTn>
                                        <p:tgtEl>
                                          <p:spTgt spid="2">
                                            <p:txEl>
                                              <p:pRg st="2" end="2"/>
                                            </p:txEl>
                                          </p:spTgt>
                                        </p:tgtEl>
                                        <p:attrNameLst>
                                          <p:attrName>style.visibility</p:attrName>
                                        </p:attrNameLst>
                                      </p:cBhvr>
                                      <p:to>
                                        <p:strVal val="visible"/>
                                      </p:to>
                                    </p:set>
                                    <p:anim calcmode="lin" valueType="num">
                                      <p:cBhvr additive="base">
                                        <p:cTn id="1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5500"/>
                            </p:stCondLst>
                            <p:childTnLst>
                              <p:par>
                                <p:cTn id="20" presetID="18" presetClass="entr" presetSubtype="12" fill="hold" nodeType="afterEffect">
                                  <p:stCondLst>
                                    <p:cond delay="200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strips(downLeft)">
                                      <p:cBhvr>
                                        <p:cTn id="22" dur="500"/>
                                        <p:tgtEl>
                                          <p:spTgt spid="4">
                                            <p:txEl>
                                              <p:pRg st="0" end="0"/>
                                            </p:txEl>
                                          </p:spTgt>
                                        </p:tgtEl>
                                      </p:cBhvr>
                                    </p:animEffect>
                                  </p:childTnLst>
                                </p:cTn>
                              </p:par>
                              <p:par>
                                <p:cTn id="23" presetID="18" presetClass="entr" presetSubtype="12" fill="hold" nodeType="withEffect">
                                  <p:stCondLst>
                                    <p:cond delay="2000"/>
                                  </p:stCondLst>
                                  <p:childTnLst>
                                    <p:set>
                                      <p:cBhvr>
                                        <p:cTn id="24" dur="1" fill="hold">
                                          <p:stCondLst>
                                            <p:cond delay="0"/>
                                          </p:stCondLst>
                                        </p:cTn>
                                        <p:tgtEl>
                                          <p:spTgt spid="4">
                                            <p:txEl>
                                              <p:pRg st="1" end="1"/>
                                            </p:txEl>
                                          </p:spTgt>
                                        </p:tgtEl>
                                        <p:attrNameLst>
                                          <p:attrName>style.visibility</p:attrName>
                                        </p:attrNameLst>
                                      </p:cBhvr>
                                      <p:to>
                                        <p:strVal val="visible"/>
                                      </p:to>
                                    </p:set>
                                    <p:animEffect transition="in" filter="strips(downLeft)">
                                      <p:cBhvr>
                                        <p:cTn id="25" dur="500"/>
                                        <p:tgtEl>
                                          <p:spTgt spid="4">
                                            <p:txEl>
                                              <p:pRg st="1" end="1"/>
                                            </p:txEl>
                                          </p:spTgt>
                                        </p:tgtEl>
                                      </p:cBhvr>
                                    </p:animEffect>
                                  </p:childTnLst>
                                </p:cTn>
                              </p:par>
                            </p:childTnLst>
                          </p:cTn>
                        </p:par>
                        <p:par>
                          <p:cTn id="26" fill="hold">
                            <p:stCondLst>
                              <p:cond delay="8000"/>
                            </p:stCondLst>
                            <p:childTnLst>
                              <p:par>
                                <p:cTn id="27" presetID="22" presetClass="entr" presetSubtype="4" fill="hold" nodeType="afterEffect">
                                  <p:stCondLst>
                                    <p:cond delay="1000"/>
                                  </p:stCondLst>
                                  <p:childTnLst>
                                    <p:set>
                                      <p:cBhvr>
                                        <p:cTn id="28" dur="1" fill="hold">
                                          <p:stCondLst>
                                            <p:cond delay="0"/>
                                          </p:stCondLst>
                                        </p:cTn>
                                        <p:tgtEl>
                                          <p:spTgt spid="4">
                                            <p:txEl>
                                              <p:pRg st="2" end="2"/>
                                            </p:txEl>
                                          </p:spTgt>
                                        </p:tgtEl>
                                        <p:attrNameLst>
                                          <p:attrName>style.visibility</p:attrName>
                                        </p:attrNameLst>
                                      </p:cBhvr>
                                      <p:to>
                                        <p:strVal val="visible"/>
                                      </p:to>
                                    </p:set>
                                    <p:animEffect transition="in" filter="wipe(down)">
                                      <p:cBhvr>
                                        <p:cTn id="29" dur="1000"/>
                                        <p:tgtEl>
                                          <p:spTgt spid="4">
                                            <p:txEl>
                                              <p:pRg st="2" end="2"/>
                                            </p:txEl>
                                          </p:spTgt>
                                        </p:tgtEl>
                                      </p:cBhvr>
                                    </p:animEffect>
                                  </p:childTnLst>
                                </p:cTn>
                              </p:par>
                              <p:par>
                                <p:cTn id="30" presetID="10" presetClass="entr" presetSubtype="0" fill="hold" nodeType="withEffect">
                                  <p:stCondLst>
                                    <p:cond delay="5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837450" y="131950"/>
            <a:ext cx="8136900" cy="498599"/>
          </a:xfrm>
          <a:prstGeom prst="rect">
            <a:avLst/>
          </a:prstGeom>
        </p:spPr>
        <p:txBody>
          <a:bodyPr lIns="91425" tIns="91425" rIns="91425" bIns="91425" anchor="b" anchorCtr="0">
            <a:noAutofit/>
          </a:bodyPr>
          <a:lstStyle/>
          <a:p>
            <a:pPr lvl="0" rtl="0">
              <a:spcBef>
                <a:spcPts val="0"/>
              </a:spcBef>
              <a:buNone/>
            </a:pPr>
            <a:r>
              <a:rPr lang="en-AU" sz="2400" dirty="0" smtClean="0">
                <a:solidFill>
                  <a:srgbClr val="003366"/>
                </a:solidFill>
              </a:rPr>
              <a:t>Thank you!</a:t>
            </a:r>
            <a:endParaRPr lang="en-AU" sz="2400" dirty="0">
              <a:solidFill>
                <a:srgbClr val="003366"/>
              </a:solidFill>
            </a:endParaRPr>
          </a:p>
        </p:txBody>
      </p:sp>
      <p:pic>
        <p:nvPicPr>
          <p:cNvPr id="57" name="Shape 57"/>
          <p:cNvPicPr preferRelativeResize="0"/>
          <p:nvPr/>
        </p:nvPicPr>
        <p:blipFill>
          <a:blip r:embed="rId3">
            <a:alphaModFix/>
          </a:blip>
          <a:stretch>
            <a:fillRect/>
          </a:stretch>
        </p:blipFill>
        <p:spPr>
          <a:xfrm>
            <a:off x="82450" y="65950"/>
            <a:ext cx="464900" cy="498650"/>
          </a:xfrm>
          <a:prstGeom prst="rect">
            <a:avLst/>
          </a:prstGeom>
          <a:noFill/>
          <a:ln>
            <a:noFill/>
          </a:ln>
        </p:spPr>
      </p:pic>
      <p:pic>
        <p:nvPicPr>
          <p:cNvPr id="58" name="Shape 58"/>
          <p:cNvPicPr preferRelativeResize="0"/>
          <p:nvPr/>
        </p:nvPicPr>
        <p:blipFill>
          <a:blip r:embed="rId4">
            <a:alphaModFix/>
          </a:blip>
          <a:stretch>
            <a:fillRect/>
          </a:stretch>
        </p:blipFill>
        <p:spPr>
          <a:xfrm>
            <a:off x="0" y="630539"/>
            <a:ext cx="9143998" cy="97471"/>
          </a:xfrm>
          <a:prstGeom prst="rect">
            <a:avLst/>
          </a:prstGeom>
          <a:noFill/>
          <a:ln>
            <a:noFill/>
          </a:ln>
        </p:spPr>
      </p:pic>
      <p:cxnSp>
        <p:nvCxnSpPr>
          <p:cNvPr id="59" name="Shape 59"/>
          <p:cNvCxnSpPr/>
          <p:nvPr/>
        </p:nvCxnSpPr>
        <p:spPr>
          <a:xfrm rot="10800000">
            <a:off x="691550" y="125"/>
            <a:ext cx="0" cy="630299"/>
          </a:xfrm>
          <a:prstGeom prst="straightConnector1">
            <a:avLst/>
          </a:prstGeom>
          <a:noFill/>
          <a:ln w="9525" cap="flat" cmpd="sng">
            <a:solidFill>
              <a:srgbClr val="003366"/>
            </a:solidFill>
            <a:prstDash val="solid"/>
            <a:round/>
            <a:headEnd type="none" w="lg" len="lg"/>
            <a:tailEnd type="none" w="lg" len="lg"/>
          </a:ln>
        </p:spPr>
      </p:cxnSp>
      <p:sp>
        <p:nvSpPr>
          <p:cNvPr id="60" name="Shape 60"/>
          <p:cNvSpPr txBox="1"/>
          <p:nvPr/>
        </p:nvSpPr>
        <p:spPr>
          <a:xfrm>
            <a:off x="6783700" y="6531000"/>
            <a:ext cx="2599200" cy="363899"/>
          </a:xfrm>
          <a:prstGeom prst="rect">
            <a:avLst/>
          </a:prstGeom>
          <a:noFill/>
          <a:ln>
            <a:noFill/>
          </a:ln>
        </p:spPr>
        <p:txBody>
          <a:bodyPr lIns="91425" tIns="91425" rIns="91425" bIns="91425" anchor="t" anchorCtr="0">
            <a:noAutofit/>
          </a:bodyPr>
          <a:lstStyle/>
          <a:p>
            <a:pPr lvl="0" rtl="0">
              <a:spcBef>
                <a:spcPts val="0"/>
              </a:spcBef>
              <a:buNone/>
            </a:pPr>
            <a:r>
              <a:rPr lang="it" sz="1200" b="1">
                <a:solidFill>
                  <a:srgbClr val="FFFFFF"/>
                </a:solidFill>
              </a:rPr>
              <a:t>POLITECNICO DI MILANO</a:t>
            </a:r>
          </a:p>
        </p:txBody>
      </p:sp>
      <p:pic>
        <p:nvPicPr>
          <p:cNvPr id="61" name="Shape 61"/>
          <p:cNvPicPr preferRelativeResize="0"/>
          <p:nvPr/>
        </p:nvPicPr>
        <p:blipFill>
          <a:blip r:embed="rId5">
            <a:alphaModFix/>
          </a:blip>
          <a:stretch>
            <a:fillRect/>
          </a:stretch>
        </p:blipFill>
        <p:spPr>
          <a:xfrm>
            <a:off x="0" y="6571225"/>
            <a:ext cx="9144000" cy="286775"/>
          </a:xfrm>
          <a:prstGeom prst="rect">
            <a:avLst/>
          </a:prstGeom>
          <a:noFill/>
          <a:ln>
            <a:noFill/>
          </a:ln>
        </p:spPr>
      </p:pic>
      <p:sp>
        <p:nvSpPr>
          <p:cNvPr id="62" name="Shape 62"/>
          <p:cNvSpPr txBox="1">
            <a:spLocks noGrp="1"/>
          </p:cNvSpPr>
          <p:nvPr>
            <p:ph type="ctrTitle" idx="4294967295"/>
          </p:nvPr>
        </p:nvSpPr>
        <p:spPr>
          <a:xfrm>
            <a:off x="-342900" y="6531000"/>
            <a:ext cx="5473699" cy="424200"/>
          </a:xfrm>
          <a:prstGeom prst="rect">
            <a:avLst/>
          </a:prstGeom>
        </p:spPr>
        <p:txBody>
          <a:bodyPr lIns="91425" tIns="91425" rIns="91425" bIns="91425" anchor="ctr" anchorCtr="0">
            <a:noAutofit/>
          </a:bodyPr>
          <a:lstStyle/>
          <a:p>
            <a:pPr indent="457200">
              <a:lnSpc>
                <a:spcPct val="115000"/>
              </a:lnSpc>
            </a:pPr>
            <a:r>
              <a:rPr lang="en-AU" sz="800" dirty="0">
                <a:solidFill>
                  <a:srgbClr val="003366"/>
                </a:solidFill>
              </a:rPr>
              <a:t>Dealing with Uncertainties in Availability Models using Fuzzy Logic and Neural Networks </a:t>
            </a:r>
            <a:endParaRPr sz="800" dirty="0">
              <a:solidFill>
                <a:srgbClr val="003366"/>
              </a:solidFill>
            </a:endParaRP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 y="1326432"/>
            <a:ext cx="9144000" cy="4936058"/>
          </a:xfrm>
          <a:prstGeom prst="rect">
            <a:avLst/>
          </a:prstGeom>
        </p:spPr>
      </p:pic>
    </p:spTree>
    <p:extLst>
      <p:ext uri="{BB962C8B-B14F-4D97-AF65-F5344CB8AC3E}">
        <p14:creationId xmlns:p14="http://schemas.microsoft.com/office/powerpoint/2010/main" val="1796883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25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250" decel="50000" fill="hold">
                                          <p:stCondLst>
                                            <p:cond delay="0"/>
                                          </p:stCondLst>
                                        </p:cTn>
                                        <p:tgtEl>
                                          <p:spTgt spid="2"/>
                                        </p:tgtEl>
                                        <p:attrNameLst>
                                          <p:attrName>ppt_x</p:attrName>
                                          <p:attrName>ppt_y</p:attrName>
                                        </p:attrNameLst>
                                      </p:cBhvr>
                                    </p:animMotion>
                                    <p:animEffect transition="in" filter="fade">
                                      <p:cBhvr>
                                        <p:cTn id="9" dur="1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837450" y="131950"/>
            <a:ext cx="8136900" cy="498599"/>
          </a:xfrm>
          <a:prstGeom prst="rect">
            <a:avLst/>
          </a:prstGeom>
        </p:spPr>
        <p:txBody>
          <a:bodyPr lIns="91425" tIns="91425" rIns="91425" bIns="91425" anchor="b" anchorCtr="0">
            <a:noAutofit/>
          </a:bodyPr>
          <a:lstStyle/>
          <a:p>
            <a:pPr lvl="0" rtl="0">
              <a:spcBef>
                <a:spcPts val="0"/>
              </a:spcBef>
              <a:buNone/>
            </a:pPr>
            <a:r>
              <a:rPr lang="en-AU" sz="2800" dirty="0" smtClean="0">
                <a:solidFill>
                  <a:srgbClr val="003366"/>
                </a:solidFill>
              </a:rPr>
              <a:t>Source of Uncertainty in Models (Taxonomy)</a:t>
            </a:r>
            <a:endParaRPr lang="en-AU" sz="2800" dirty="0">
              <a:solidFill>
                <a:srgbClr val="003366"/>
              </a:solidFill>
            </a:endParaRPr>
          </a:p>
        </p:txBody>
      </p:sp>
      <p:pic>
        <p:nvPicPr>
          <p:cNvPr id="57" name="Shape 57"/>
          <p:cNvPicPr preferRelativeResize="0"/>
          <p:nvPr/>
        </p:nvPicPr>
        <p:blipFill>
          <a:blip r:embed="rId3">
            <a:alphaModFix/>
          </a:blip>
          <a:stretch>
            <a:fillRect/>
          </a:stretch>
        </p:blipFill>
        <p:spPr>
          <a:xfrm>
            <a:off x="82450" y="65950"/>
            <a:ext cx="464900" cy="498650"/>
          </a:xfrm>
          <a:prstGeom prst="rect">
            <a:avLst/>
          </a:prstGeom>
          <a:noFill/>
          <a:ln>
            <a:noFill/>
          </a:ln>
        </p:spPr>
      </p:pic>
      <p:pic>
        <p:nvPicPr>
          <p:cNvPr id="58" name="Shape 58"/>
          <p:cNvPicPr preferRelativeResize="0"/>
          <p:nvPr/>
        </p:nvPicPr>
        <p:blipFill>
          <a:blip r:embed="rId4">
            <a:alphaModFix/>
          </a:blip>
          <a:stretch>
            <a:fillRect/>
          </a:stretch>
        </p:blipFill>
        <p:spPr>
          <a:xfrm>
            <a:off x="0" y="630539"/>
            <a:ext cx="9143998" cy="97471"/>
          </a:xfrm>
          <a:prstGeom prst="rect">
            <a:avLst/>
          </a:prstGeom>
          <a:noFill/>
          <a:ln>
            <a:noFill/>
          </a:ln>
        </p:spPr>
      </p:pic>
      <p:cxnSp>
        <p:nvCxnSpPr>
          <p:cNvPr id="59" name="Shape 59"/>
          <p:cNvCxnSpPr/>
          <p:nvPr/>
        </p:nvCxnSpPr>
        <p:spPr>
          <a:xfrm rot="10800000">
            <a:off x="691550" y="125"/>
            <a:ext cx="0" cy="630299"/>
          </a:xfrm>
          <a:prstGeom prst="straightConnector1">
            <a:avLst/>
          </a:prstGeom>
          <a:noFill/>
          <a:ln w="9525" cap="flat" cmpd="sng">
            <a:solidFill>
              <a:srgbClr val="003366"/>
            </a:solidFill>
            <a:prstDash val="solid"/>
            <a:round/>
            <a:headEnd type="none" w="lg" len="lg"/>
            <a:tailEnd type="none" w="lg" len="lg"/>
          </a:ln>
        </p:spPr>
      </p:cxnSp>
      <p:sp>
        <p:nvSpPr>
          <p:cNvPr id="60" name="Shape 60"/>
          <p:cNvSpPr txBox="1"/>
          <p:nvPr/>
        </p:nvSpPr>
        <p:spPr>
          <a:xfrm>
            <a:off x="6783700" y="6531000"/>
            <a:ext cx="2599200" cy="363899"/>
          </a:xfrm>
          <a:prstGeom prst="rect">
            <a:avLst/>
          </a:prstGeom>
          <a:noFill/>
          <a:ln>
            <a:noFill/>
          </a:ln>
        </p:spPr>
        <p:txBody>
          <a:bodyPr lIns="91425" tIns="91425" rIns="91425" bIns="91425" anchor="t" anchorCtr="0">
            <a:noAutofit/>
          </a:bodyPr>
          <a:lstStyle/>
          <a:p>
            <a:pPr lvl="0" rtl="0">
              <a:spcBef>
                <a:spcPts val="0"/>
              </a:spcBef>
              <a:buNone/>
            </a:pPr>
            <a:r>
              <a:rPr lang="it" sz="1200" b="1">
                <a:solidFill>
                  <a:srgbClr val="FFFFFF"/>
                </a:solidFill>
              </a:rPr>
              <a:t>POLITECNICO DI MILANO</a:t>
            </a:r>
          </a:p>
        </p:txBody>
      </p:sp>
      <p:pic>
        <p:nvPicPr>
          <p:cNvPr id="61" name="Shape 61"/>
          <p:cNvPicPr preferRelativeResize="0"/>
          <p:nvPr/>
        </p:nvPicPr>
        <p:blipFill>
          <a:blip r:embed="rId5">
            <a:alphaModFix/>
          </a:blip>
          <a:stretch>
            <a:fillRect/>
          </a:stretch>
        </p:blipFill>
        <p:spPr>
          <a:xfrm>
            <a:off x="0" y="6571225"/>
            <a:ext cx="9144000" cy="286775"/>
          </a:xfrm>
          <a:prstGeom prst="rect">
            <a:avLst/>
          </a:prstGeom>
          <a:noFill/>
          <a:ln>
            <a:noFill/>
          </a:ln>
        </p:spPr>
      </p:pic>
      <p:sp>
        <p:nvSpPr>
          <p:cNvPr id="62" name="Shape 62"/>
          <p:cNvSpPr txBox="1">
            <a:spLocks noGrp="1"/>
          </p:cNvSpPr>
          <p:nvPr>
            <p:ph type="ctrTitle" idx="4294967295"/>
          </p:nvPr>
        </p:nvSpPr>
        <p:spPr>
          <a:xfrm>
            <a:off x="-342900" y="6531000"/>
            <a:ext cx="5473699" cy="424200"/>
          </a:xfrm>
          <a:prstGeom prst="rect">
            <a:avLst/>
          </a:prstGeom>
        </p:spPr>
        <p:txBody>
          <a:bodyPr lIns="91425" tIns="91425" rIns="91425" bIns="91425" anchor="ctr" anchorCtr="0">
            <a:noAutofit/>
          </a:bodyPr>
          <a:lstStyle/>
          <a:p>
            <a:pPr indent="457200">
              <a:lnSpc>
                <a:spcPct val="115000"/>
              </a:lnSpc>
            </a:pPr>
            <a:r>
              <a:rPr lang="en-AU" sz="800" dirty="0">
                <a:solidFill>
                  <a:srgbClr val="003366"/>
                </a:solidFill>
              </a:rPr>
              <a:t>Dealing with Uncertainties in Availability Models using Fuzzy Logic and Neural Networks </a:t>
            </a:r>
            <a:endParaRPr sz="800" dirty="0">
              <a:solidFill>
                <a:srgbClr val="003366"/>
              </a:solidFill>
            </a:endParaRPr>
          </a:p>
        </p:txBody>
      </p:sp>
      <p:pic>
        <p:nvPicPr>
          <p:cNvPr id="11" name="Picture 10" descr="Images/dimensions2.jpg"/>
          <p:cNvPicPr/>
          <p:nvPr/>
        </p:nvPicPr>
        <p:blipFill>
          <a:blip r:embed="rId6">
            <a:extLst>
              <a:ext uri="{28A0092B-C50C-407E-A947-70E740481C1C}">
                <a14:useLocalDpi xmlns:a14="http://schemas.microsoft.com/office/drawing/2010/main" val="0"/>
              </a:ext>
            </a:extLst>
          </a:blip>
          <a:srcRect/>
          <a:stretch>
            <a:fillRect/>
          </a:stretch>
        </p:blipFill>
        <p:spPr bwMode="auto">
          <a:xfrm>
            <a:off x="691549" y="1143227"/>
            <a:ext cx="5268595" cy="5022215"/>
          </a:xfrm>
          <a:prstGeom prst="rect">
            <a:avLst/>
          </a:prstGeom>
          <a:noFill/>
          <a:ln>
            <a:solidFill>
              <a:schemeClr val="tx1"/>
            </a:solidFill>
          </a:ln>
        </p:spPr>
      </p:pic>
      <p:sp>
        <p:nvSpPr>
          <p:cNvPr id="4" name="Right Arrow 3"/>
          <p:cNvSpPr/>
          <p:nvPr/>
        </p:nvSpPr>
        <p:spPr>
          <a:xfrm>
            <a:off x="4030658" y="1168231"/>
            <a:ext cx="2362206" cy="668217"/>
          </a:xfrm>
          <a:prstGeom prst="rightArrow">
            <a:avLst/>
          </a:prstGeom>
          <a:gradFill>
            <a:gsLst>
              <a:gs pos="0">
                <a:srgbClr val="FF0000"/>
              </a:gs>
              <a:gs pos="100000">
                <a:srgbClr val="C00000"/>
              </a:gs>
            </a:gsLst>
            <a:lin ang="162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xplosion 2 5"/>
          <p:cNvSpPr/>
          <p:nvPr/>
        </p:nvSpPr>
        <p:spPr>
          <a:xfrm>
            <a:off x="6226929" y="809026"/>
            <a:ext cx="2819954" cy="2439235"/>
          </a:xfrm>
          <a:prstGeom prst="irregularSeal2">
            <a:avLst/>
          </a:prstGeom>
          <a:gradFill flip="none" rotWithShape="1">
            <a:gsLst>
              <a:gs pos="0">
                <a:srgbClr val="FF0000"/>
              </a:gs>
              <a:gs pos="84000">
                <a:schemeClr val="accent6">
                  <a:tint val="50000"/>
                  <a:shade val="100000"/>
                  <a:satMod val="350000"/>
                  <a:lumMod val="12000"/>
                  <a:lumOff val="88000"/>
                </a:schemeClr>
              </a:gs>
            </a:gsLst>
            <a:lin ang="13500000" scaled="1"/>
            <a:tileRect/>
          </a:gra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solidFill>
                  <a:sysClr val="windowText" lastClr="000000"/>
                </a:solidFill>
              </a:rPr>
              <a:t>We will focus on this </a:t>
            </a:r>
            <a:r>
              <a:rPr lang="en-US" b="1" dirty="0" smtClean="0">
                <a:solidFill>
                  <a:sysClr val="windowText" lastClr="000000"/>
                </a:solidFill>
              </a:rPr>
              <a:t>Uncertainty Dimension</a:t>
            </a:r>
            <a:r>
              <a:rPr lang="en-US" dirty="0">
                <a:solidFill>
                  <a:sysClr val="windowText" lastClr="000000"/>
                </a:solidFill>
              </a:rPr>
              <a:t>!</a:t>
            </a:r>
          </a:p>
        </p:txBody>
      </p:sp>
      <p:sp>
        <p:nvSpPr>
          <p:cNvPr id="3" name="Rectangle 2"/>
          <p:cNvSpPr/>
          <p:nvPr/>
        </p:nvSpPr>
        <p:spPr>
          <a:xfrm>
            <a:off x="1693889" y="1286559"/>
            <a:ext cx="2033220" cy="40732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aphicFrame>
        <p:nvGraphicFramePr>
          <p:cNvPr id="13" name="Diagram 12"/>
          <p:cNvGraphicFramePr/>
          <p:nvPr>
            <p:extLst>
              <p:ext uri="{D42A27DB-BD31-4B8C-83A1-F6EECF244321}">
                <p14:modId xmlns:p14="http://schemas.microsoft.com/office/powerpoint/2010/main" val="947018632"/>
              </p:ext>
            </p:extLst>
          </p:nvPr>
        </p:nvGraphicFramePr>
        <p:xfrm>
          <a:off x="5317067" y="3396521"/>
          <a:ext cx="4368800" cy="276892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65366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trips(downLeft)">
                                      <p:cBhvr>
                                        <p:cTn id="7" dur="1000"/>
                                        <p:tgtEl>
                                          <p:spTgt spid="11"/>
                                        </p:tgtEl>
                                      </p:cBhvr>
                                    </p:animEffect>
                                  </p:childTnLst>
                                </p:cTn>
                              </p:par>
                            </p:childTnLst>
                          </p:cTn>
                        </p:par>
                        <p:par>
                          <p:cTn id="8" fill="hold">
                            <p:stCondLst>
                              <p:cond delay="1000"/>
                            </p:stCondLst>
                            <p:childTnLst>
                              <p:par>
                                <p:cTn id="9" presetID="6" presetClass="entr" presetSubtype="16" fill="hold" grpId="0" nodeType="after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circle(in)">
                                      <p:cBhvr>
                                        <p:cTn id="11" dur="1000"/>
                                        <p:tgtEl>
                                          <p:spTgt spid="3"/>
                                        </p:tgtEl>
                                      </p:cBhvr>
                                    </p:animEffect>
                                  </p:childTnLst>
                                </p:cTn>
                              </p:par>
                            </p:childTnLst>
                          </p:cTn>
                        </p:par>
                        <p:par>
                          <p:cTn id="12" fill="hold">
                            <p:stCondLst>
                              <p:cond delay="2500"/>
                            </p:stCondLst>
                            <p:childTnLst>
                              <p:par>
                                <p:cTn id="13" presetID="55"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1000" fill="hold"/>
                                        <p:tgtEl>
                                          <p:spTgt spid="4"/>
                                        </p:tgtEl>
                                        <p:attrNameLst>
                                          <p:attrName>ppt_w</p:attrName>
                                        </p:attrNameLst>
                                      </p:cBhvr>
                                      <p:tavLst>
                                        <p:tav tm="0">
                                          <p:val>
                                            <p:strVal val="#ppt_w*0.70"/>
                                          </p:val>
                                        </p:tav>
                                        <p:tav tm="100000">
                                          <p:val>
                                            <p:strVal val="#ppt_w"/>
                                          </p:val>
                                        </p:tav>
                                      </p:tavLst>
                                    </p:anim>
                                    <p:anim calcmode="lin" valueType="num">
                                      <p:cBhvr>
                                        <p:cTn id="16" dur="1000" fill="hold"/>
                                        <p:tgtEl>
                                          <p:spTgt spid="4"/>
                                        </p:tgtEl>
                                        <p:attrNameLst>
                                          <p:attrName>ppt_h</p:attrName>
                                        </p:attrNameLst>
                                      </p:cBhvr>
                                      <p:tavLst>
                                        <p:tav tm="0">
                                          <p:val>
                                            <p:strVal val="#ppt_h"/>
                                          </p:val>
                                        </p:tav>
                                        <p:tav tm="100000">
                                          <p:val>
                                            <p:strVal val="#ppt_h"/>
                                          </p:val>
                                        </p:tav>
                                      </p:tavLst>
                                    </p:anim>
                                    <p:animEffect transition="in" filter="fade">
                                      <p:cBhvr>
                                        <p:cTn id="17" dur="1000"/>
                                        <p:tgtEl>
                                          <p:spTgt spid="4"/>
                                        </p:tgtEl>
                                      </p:cBhvr>
                                    </p:animEffect>
                                  </p:childTnLst>
                                </p:cTn>
                              </p:par>
                            </p:childTnLst>
                          </p:cTn>
                        </p:par>
                        <p:par>
                          <p:cTn id="18" fill="hold">
                            <p:stCondLst>
                              <p:cond delay="3500"/>
                            </p:stCondLst>
                            <p:childTnLst>
                              <p:par>
                                <p:cTn id="19" presetID="6" presetClass="entr" presetSubtype="16" repeatCount="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circle(in)">
                                      <p:cBhvr>
                                        <p:cTn id="21" dur="1750"/>
                                        <p:tgtEl>
                                          <p:spTgt spid="6"/>
                                        </p:tgtEl>
                                      </p:cBhvr>
                                    </p:animEffect>
                                  </p:childTnLst>
                                </p:cTn>
                              </p:par>
                            </p:childTnLst>
                          </p:cTn>
                        </p:par>
                        <p:par>
                          <p:cTn id="22" fill="hold">
                            <p:stCondLst>
                              <p:cond delay="5250"/>
                            </p:stCondLst>
                            <p:childTnLst>
                              <p:par>
                                <p:cTn id="23" presetID="53" presetClass="entr" presetSubtype="16" fill="hold" grpId="1"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500" fill="hold"/>
                                        <p:tgtEl>
                                          <p:spTgt spid="13"/>
                                        </p:tgtEl>
                                        <p:attrNameLst>
                                          <p:attrName>ppt_w</p:attrName>
                                        </p:attrNameLst>
                                      </p:cBhvr>
                                      <p:tavLst>
                                        <p:tav tm="0">
                                          <p:val>
                                            <p:fltVal val="0"/>
                                          </p:val>
                                        </p:tav>
                                        <p:tav tm="100000">
                                          <p:val>
                                            <p:strVal val="#ppt_w"/>
                                          </p:val>
                                        </p:tav>
                                      </p:tavLst>
                                    </p:anim>
                                    <p:anim calcmode="lin" valueType="num">
                                      <p:cBhvr>
                                        <p:cTn id="26" dur="500" fill="hold"/>
                                        <p:tgtEl>
                                          <p:spTgt spid="13"/>
                                        </p:tgtEl>
                                        <p:attrNameLst>
                                          <p:attrName>ppt_h</p:attrName>
                                        </p:attrNameLst>
                                      </p:cBhvr>
                                      <p:tavLst>
                                        <p:tav tm="0">
                                          <p:val>
                                            <p:fltVal val="0"/>
                                          </p:val>
                                        </p:tav>
                                        <p:tav tm="100000">
                                          <p:val>
                                            <p:strVal val="#ppt_h"/>
                                          </p:val>
                                        </p:tav>
                                      </p:tavLst>
                                    </p:anim>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3" grpId="0" animBg="1"/>
      <p:bldGraphic spid="13" grpId="1">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837450" y="131950"/>
            <a:ext cx="8136900" cy="498599"/>
          </a:xfrm>
          <a:prstGeom prst="rect">
            <a:avLst/>
          </a:prstGeom>
        </p:spPr>
        <p:txBody>
          <a:bodyPr lIns="91425" tIns="91425" rIns="91425" bIns="91425" anchor="b" anchorCtr="0">
            <a:noAutofit/>
          </a:bodyPr>
          <a:lstStyle/>
          <a:p>
            <a:pPr lvl="0"/>
            <a:r>
              <a:rPr lang="en-AU" sz="3000" dirty="0">
                <a:solidFill>
                  <a:srgbClr val="003366"/>
                </a:solidFill>
              </a:rPr>
              <a:t>Location Dimension &amp; Uncertainty </a:t>
            </a:r>
          </a:p>
        </p:txBody>
      </p:sp>
      <p:pic>
        <p:nvPicPr>
          <p:cNvPr id="57" name="Shape 57"/>
          <p:cNvPicPr preferRelativeResize="0"/>
          <p:nvPr/>
        </p:nvPicPr>
        <p:blipFill>
          <a:blip r:embed="rId3">
            <a:alphaModFix/>
          </a:blip>
          <a:stretch>
            <a:fillRect/>
          </a:stretch>
        </p:blipFill>
        <p:spPr>
          <a:xfrm>
            <a:off x="82450" y="65950"/>
            <a:ext cx="464900" cy="498650"/>
          </a:xfrm>
          <a:prstGeom prst="rect">
            <a:avLst/>
          </a:prstGeom>
          <a:noFill/>
          <a:ln>
            <a:noFill/>
          </a:ln>
        </p:spPr>
      </p:pic>
      <p:pic>
        <p:nvPicPr>
          <p:cNvPr id="58" name="Shape 58"/>
          <p:cNvPicPr preferRelativeResize="0"/>
          <p:nvPr/>
        </p:nvPicPr>
        <p:blipFill>
          <a:blip r:embed="rId4">
            <a:alphaModFix/>
          </a:blip>
          <a:stretch>
            <a:fillRect/>
          </a:stretch>
        </p:blipFill>
        <p:spPr>
          <a:xfrm>
            <a:off x="0" y="630539"/>
            <a:ext cx="9143998" cy="97471"/>
          </a:xfrm>
          <a:prstGeom prst="rect">
            <a:avLst/>
          </a:prstGeom>
          <a:noFill/>
          <a:ln>
            <a:noFill/>
          </a:ln>
        </p:spPr>
      </p:pic>
      <p:cxnSp>
        <p:nvCxnSpPr>
          <p:cNvPr id="59" name="Shape 59"/>
          <p:cNvCxnSpPr/>
          <p:nvPr/>
        </p:nvCxnSpPr>
        <p:spPr>
          <a:xfrm rot="10800000">
            <a:off x="691550" y="125"/>
            <a:ext cx="0" cy="630299"/>
          </a:xfrm>
          <a:prstGeom prst="straightConnector1">
            <a:avLst/>
          </a:prstGeom>
          <a:noFill/>
          <a:ln w="9525" cap="flat" cmpd="sng">
            <a:solidFill>
              <a:srgbClr val="003366"/>
            </a:solidFill>
            <a:prstDash val="solid"/>
            <a:round/>
            <a:headEnd type="none" w="lg" len="lg"/>
            <a:tailEnd type="none" w="lg" len="lg"/>
          </a:ln>
        </p:spPr>
      </p:cxnSp>
      <p:sp>
        <p:nvSpPr>
          <p:cNvPr id="60" name="Shape 60"/>
          <p:cNvSpPr txBox="1"/>
          <p:nvPr/>
        </p:nvSpPr>
        <p:spPr>
          <a:xfrm>
            <a:off x="6783700" y="6531000"/>
            <a:ext cx="2599200" cy="363899"/>
          </a:xfrm>
          <a:prstGeom prst="rect">
            <a:avLst/>
          </a:prstGeom>
          <a:noFill/>
          <a:ln>
            <a:noFill/>
          </a:ln>
        </p:spPr>
        <p:txBody>
          <a:bodyPr lIns="91425" tIns="91425" rIns="91425" bIns="91425" anchor="t" anchorCtr="0">
            <a:noAutofit/>
          </a:bodyPr>
          <a:lstStyle/>
          <a:p>
            <a:pPr lvl="0" rtl="0">
              <a:spcBef>
                <a:spcPts val="0"/>
              </a:spcBef>
              <a:buNone/>
            </a:pPr>
            <a:r>
              <a:rPr lang="it" sz="1200" b="1">
                <a:solidFill>
                  <a:srgbClr val="FFFFFF"/>
                </a:solidFill>
              </a:rPr>
              <a:t>POLITECNICO DI MILANO</a:t>
            </a:r>
          </a:p>
        </p:txBody>
      </p:sp>
      <p:pic>
        <p:nvPicPr>
          <p:cNvPr id="61" name="Shape 61"/>
          <p:cNvPicPr preferRelativeResize="0"/>
          <p:nvPr/>
        </p:nvPicPr>
        <p:blipFill>
          <a:blip r:embed="rId5">
            <a:alphaModFix/>
          </a:blip>
          <a:stretch>
            <a:fillRect/>
          </a:stretch>
        </p:blipFill>
        <p:spPr>
          <a:xfrm>
            <a:off x="0" y="6571225"/>
            <a:ext cx="9144000" cy="286775"/>
          </a:xfrm>
          <a:prstGeom prst="rect">
            <a:avLst/>
          </a:prstGeom>
          <a:noFill/>
          <a:ln>
            <a:noFill/>
          </a:ln>
        </p:spPr>
      </p:pic>
      <p:sp>
        <p:nvSpPr>
          <p:cNvPr id="62" name="Shape 62"/>
          <p:cNvSpPr txBox="1">
            <a:spLocks noGrp="1"/>
          </p:cNvSpPr>
          <p:nvPr>
            <p:ph type="ctrTitle" idx="4294967295"/>
          </p:nvPr>
        </p:nvSpPr>
        <p:spPr>
          <a:xfrm>
            <a:off x="-342900" y="6531000"/>
            <a:ext cx="5473699" cy="424200"/>
          </a:xfrm>
          <a:prstGeom prst="rect">
            <a:avLst/>
          </a:prstGeom>
        </p:spPr>
        <p:txBody>
          <a:bodyPr lIns="91425" tIns="91425" rIns="91425" bIns="91425" anchor="ctr" anchorCtr="0">
            <a:noAutofit/>
          </a:bodyPr>
          <a:lstStyle/>
          <a:p>
            <a:pPr indent="457200">
              <a:lnSpc>
                <a:spcPct val="115000"/>
              </a:lnSpc>
            </a:pPr>
            <a:r>
              <a:rPr lang="en-AU" sz="800" dirty="0">
                <a:solidFill>
                  <a:srgbClr val="003366"/>
                </a:solidFill>
              </a:rPr>
              <a:t>Dealing with Uncertainties in Availability Models using Fuzzy Logic and Neural Networks </a:t>
            </a:r>
            <a:endParaRPr sz="800" dirty="0">
              <a:solidFill>
                <a:srgbClr val="003366"/>
              </a:solidFill>
            </a:endParaRPr>
          </a:p>
        </p:txBody>
      </p:sp>
      <p:graphicFrame>
        <p:nvGraphicFramePr>
          <p:cNvPr id="10" name="Diagram 9"/>
          <p:cNvGraphicFramePr/>
          <p:nvPr>
            <p:extLst>
              <p:ext uri="{D42A27DB-BD31-4B8C-83A1-F6EECF244321}">
                <p14:modId xmlns:p14="http://schemas.microsoft.com/office/powerpoint/2010/main" val="2042420023"/>
              </p:ext>
            </p:extLst>
          </p:nvPr>
        </p:nvGraphicFramePr>
        <p:xfrm>
          <a:off x="837450" y="1249318"/>
          <a:ext cx="7468350" cy="480059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9224509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837450" y="131950"/>
            <a:ext cx="8136900" cy="498599"/>
          </a:xfrm>
          <a:prstGeom prst="rect">
            <a:avLst/>
          </a:prstGeom>
        </p:spPr>
        <p:txBody>
          <a:bodyPr lIns="91425" tIns="91425" rIns="91425" bIns="91425" anchor="b" anchorCtr="0">
            <a:noAutofit/>
          </a:bodyPr>
          <a:lstStyle/>
          <a:p>
            <a:pPr lvl="0" rtl="0">
              <a:spcBef>
                <a:spcPts val="0"/>
              </a:spcBef>
              <a:buNone/>
            </a:pPr>
            <a:r>
              <a:rPr lang="en-AU" sz="3000" dirty="0" smtClean="0">
                <a:solidFill>
                  <a:srgbClr val="003366"/>
                </a:solidFill>
              </a:rPr>
              <a:t>Location Dimension &amp; Uncertainty </a:t>
            </a:r>
            <a:endParaRPr lang="en-AU" sz="3000" dirty="0">
              <a:solidFill>
                <a:srgbClr val="003366"/>
              </a:solidFill>
            </a:endParaRPr>
          </a:p>
        </p:txBody>
      </p:sp>
      <p:pic>
        <p:nvPicPr>
          <p:cNvPr id="57" name="Shape 57"/>
          <p:cNvPicPr preferRelativeResize="0"/>
          <p:nvPr/>
        </p:nvPicPr>
        <p:blipFill>
          <a:blip r:embed="rId3">
            <a:alphaModFix/>
          </a:blip>
          <a:stretch>
            <a:fillRect/>
          </a:stretch>
        </p:blipFill>
        <p:spPr>
          <a:xfrm>
            <a:off x="82450" y="65950"/>
            <a:ext cx="464900" cy="498650"/>
          </a:xfrm>
          <a:prstGeom prst="rect">
            <a:avLst/>
          </a:prstGeom>
          <a:noFill/>
          <a:ln>
            <a:noFill/>
          </a:ln>
        </p:spPr>
      </p:pic>
      <p:pic>
        <p:nvPicPr>
          <p:cNvPr id="58" name="Shape 58"/>
          <p:cNvPicPr preferRelativeResize="0"/>
          <p:nvPr/>
        </p:nvPicPr>
        <p:blipFill>
          <a:blip r:embed="rId4">
            <a:alphaModFix/>
          </a:blip>
          <a:stretch>
            <a:fillRect/>
          </a:stretch>
        </p:blipFill>
        <p:spPr>
          <a:xfrm>
            <a:off x="0" y="630539"/>
            <a:ext cx="9143998" cy="97471"/>
          </a:xfrm>
          <a:prstGeom prst="rect">
            <a:avLst/>
          </a:prstGeom>
          <a:noFill/>
          <a:ln>
            <a:noFill/>
          </a:ln>
        </p:spPr>
      </p:pic>
      <p:cxnSp>
        <p:nvCxnSpPr>
          <p:cNvPr id="59" name="Shape 59"/>
          <p:cNvCxnSpPr/>
          <p:nvPr/>
        </p:nvCxnSpPr>
        <p:spPr>
          <a:xfrm rot="10800000">
            <a:off x="691550" y="125"/>
            <a:ext cx="0" cy="630299"/>
          </a:xfrm>
          <a:prstGeom prst="straightConnector1">
            <a:avLst/>
          </a:prstGeom>
          <a:noFill/>
          <a:ln w="9525" cap="flat" cmpd="sng">
            <a:solidFill>
              <a:srgbClr val="003366"/>
            </a:solidFill>
            <a:prstDash val="solid"/>
            <a:round/>
            <a:headEnd type="none" w="lg" len="lg"/>
            <a:tailEnd type="none" w="lg" len="lg"/>
          </a:ln>
        </p:spPr>
      </p:cxnSp>
      <p:sp>
        <p:nvSpPr>
          <p:cNvPr id="60" name="Shape 60"/>
          <p:cNvSpPr txBox="1"/>
          <p:nvPr/>
        </p:nvSpPr>
        <p:spPr>
          <a:xfrm>
            <a:off x="6783700" y="6531000"/>
            <a:ext cx="2599200" cy="363899"/>
          </a:xfrm>
          <a:prstGeom prst="rect">
            <a:avLst/>
          </a:prstGeom>
          <a:noFill/>
          <a:ln>
            <a:noFill/>
          </a:ln>
        </p:spPr>
        <p:txBody>
          <a:bodyPr lIns="91425" tIns="91425" rIns="91425" bIns="91425" anchor="t" anchorCtr="0">
            <a:noAutofit/>
          </a:bodyPr>
          <a:lstStyle/>
          <a:p>
            <a:pPr lvl="0" rtl="0">
              <a:spcBef>
                <a:spcPts val="0"/>
              </a:spcBef>
              <a:buNone/>
            </a:pPr>
            <a:r>
              <a:rPr lang="it" sz="1200" b="1">
                <a:solidFill>
                  <a:srgbClr val="FFFFFF"/>
                </a:solidFill>
              </a:rPr>
              <a:t>POLITECNICO DI MILANO</a:t>
            </a:r>
          </a:p>
        </p:txBody>
      </p:sp>
      <p:pic>
        <p:nvPicPr>
          <p:cNvPr id="61" name="Shape 61"/>
          <p:cNvPicPr preferRelativeResize="0"/>
          <p:nvPr/>
        </p:nvPicPr>
        <p:blipFill>
          <a:blip r:embed="rId5">
            <a:alphaModFix/>
          </a:blip>
          <a:stretch>
            <a:fillRect/>
          </a:stretch>
        </p:blipFill>
        <p:spPr>
          <a:xfrm>
            <a:off x="0" y="6571225"/>
            <a:ext cx="9144000" cy="286775"/>
          </a:xfrm>
          <a:prstGeom prst="rect">
            <a:avLst/>
          </a:prstGeom>
          <a:noFill/>
          <a:ln>
            <a:noFill/>
          </a:ln>
        </p:spPr>
      </p:pic>
      <p:sp>
        <p:nvSpPr>
          <p:cNvPr id="62" name="Shape 62"/>
          <p:cNvSpPr txBox="1">
            <a:spLocks noGrp="1"/>
          </p:cNvSpPr>
          <p:nvPr>
            <p:ph type="ctrTitle" idx="4294967295"/>
          </p:nvPr>
        </p:nvSpPr>
        <p:spPr>
          <a:xfrm>
            <a:off x="-342900" y="6531000"/>
            <a:ext cx="5473699" cy="424200"/>
          </a:xfrm>
          <a:prstGeom prst="rect">
            <a:avLst/>
          </a:prstGeom>
        </p:spPr>
        <p:txBody>
          <a:bodyPr lIns="91425" tIns="91425" rIns="91425" bIns="91425" anchor="ctr" anchorCtr="0">
            <a:noAutofit/>
          </a:bodyPr>
          <a:lstStyle/>
          <a:p>
            <a:pPr indent="457200">
              <a:lnSpc>
                <a:spcPct val="115000"/>
              </a:lnSpc>
            </a:pPr>
            <a:r>
              <a:rPr lang="en-AU" sz="800" dirty="0">
                <a:solidFill>
                  <a:srgbClr val="003366"/>
                </a:solidFill>
              </a:rPr>
              <a:t>Dealing with Uncertainties in Availability Models using Fuzzy Logic and Neural Networks </a:t>
            </a:r>
            <a:endParaRPr sz="800" dirty="0">
              <a:solidFill>
                <a:srgbClr val="003366"/>
              </a:solidFill>
            </a:endParaRPr>
          </a:p>
        </p:txBody>
      </p:sp>
      <p:sp>
        <p:nvSpPr>
          <p:cNvPr id="2" name="TextBox 1"/>
          <p:cNvSpPr txBox="1"/>
          <p:nvPr/>
        </p:nvSpPr>
        <p:spPr>
          <a:xfrm>
            <a:off x="547350" y="1141238"/>
            <a:ext cx="8164849" cy="5632311"/>
          </a:xfrm>
          <a:prstGeom prst="rect">
            <a:avLst/>
          </a:prstGeom>
          <a:noFill/>
        </p:spPr>
        <p:txBody>
          <a:bodyPr wrap="square" rtlCol="0">
            <a:spAutoFit/>
          </a:bodyPr>
          <a:lstStyle/>
          <a:p>
            <a:pPr algn="just"/>
            <a:r>
              <a:rPr lang="en-US" sz="2000" dirty="0" smtClean="0"/>
              <a:t>This </a:t>
            </a:r>
            <a:r>
              <a:rPr lang="en-US" sz="2000" b="1" dirty="0" smtClean="0"/>
              <a:t>dimension</a:t>
            </a:r>
            <a:r>
              <a:rPr lang="en-US" sz="2000" dirty="0" smtClean="0"/>
              <a:t> </a:t>
            </a:r>
            <a:r>
              <a:rPr lang="en-US" sz="2000" dirty="0"/>
              <a:t>is related to the specific</a:t>
            </a:r>
            <a:r>
              <a:rPr lang="en-US" sz="2000" b="1" dirty="0"/>
              <a:t> </a:t>
            </a:r>
            <a:r>
              <a:rPr lang="en-US" sz="2000" b="1" dirty="0" smtClean="0">
                <a:solidFill>
                  <a:srgbClr val="002060"/>
                </a:solidFill>
              </a:rPr>
              <a:t>Location</a:t>
            </a:r>
            <a:r>
              <a:rPr lang="en-US" sz="2000" b="1" dirty="0" smtClean="0"/>
              <a:t> </a:t>
            </a:r>
            <a:r>
              <a:rPr lang="en-US" sz="2000" dirty="0"/>
              <a:t>of </a:t>
            </a:r>
            <a:r>
              <a:rPr lang="en-US" sz="2000" i="1" dirty="0"/>
              <a:t>uncertainty</a:t>
            </a:r>
            <a:r>
              <a:rPr lang="en-US" sz="2000" dirty="0"/>
              <a:t> in the considered model. It has three subclasses: </a:t>
            </a:r>
            <a:r>
              <a:rPr lang="en-US" sz="2000" b="1" dirty="0"/>
              <a:t>Context</a:t>
            </a:r>
            <a:r>
              <a:rPr lang="en-US" sz="2000" dirty="0"/>
              <a:t>, </a:t>
            </a:r>
            <a:r>
              <a:rPr lang="en-US" sz="2000" b="1" dirty="0"/>
              <a:t>Structural</a:t>
            </a:r>
            <a:r>
              <a:rPr lang="en-US" sz="2000" dirty="0"/>
              <a:t> and </a:t>
            </a:r>
            <a:r>
              <a:rPr lang="en-US" sz="2000" b="1" dirty="0"/>
              <a:t>Input Parameters Uncertainty</a:t>
            </a:r>
            <a:r>
              <a:rPr lang="en-US" sz="2000" dirty="0" smtClean="0"/>
              <a:t>.</a:t>
            </a:r>
          </a:p>
          <a:p>
            <a:pPr algn="just"/>
            <a:endParaRPr lang="en-US" sz="2000" dirty="0"/>
          </a:p>
          <a:p>
            <a:pPr marL="342900" indent="-342900" algn="just">
              <a:buFont typeface="Arial" charset="0"/>
              <a:buChar char="•"/>
            </a:pPr>
            <a:r>
              <a:rPr lang="en-US" sz="2000" b="1" dirty="0">
                <a:solidFill>
                  <a:srgbClr val="002060"/>
                </a:solidFill>
              </a:rPr>
              <a:t>Input Parameters Uncertainty</a:t>
            </a:r>
            <a:r>
              <a:rPr lang="en-US" sz="2000" dirty="0"/>
              <a:t>: it is related to the </a:t>
            </a:r>
            <a:r>
              <a:rPr lang="en-US" sz="2000" i="1" dirty="0"/>
              <a:t>input parameters </a:t>
            </a:r>
            <a:r>
              <a:rPr lang="en-US" sz="2000" dirty="0"/>
              <a:t>of the model with their degree of uncertainty (for example with respect to the methods used for parameters calibration or different types of errors). </a:t>
            </a:r>
            <a:endParaRPr lang="en-US" sz="2000" dirty="0" smtClean="0"/>
          </a:p>
          <a:p>
            <a:pPr algn="just"/>
            <a:endParaRPr lang="en-US" sz="2000" dirty="0"/>
          </a:p>
          <a:p>
            <a:pPr marL="342900" indent="-342900" algn="just">
              <a:buFont typeface="Arial" charset="0"/>
              <a:buChar char="•"/>
            </a:pPr>
            <a:r>
              <a:rPr lang="en-US" sz="2000" b="1" dirty="0">
                <a:solidFill>
                  <a:srgbClr val="002060"/>
                </a:solidFill>
              </a:rPr>
              <a:t>Model Structural Uncertainty</a:t>
            </a:r>
            <a:r>
              <a:rPr lang="en-US" sz="2000" dirty="0"/>
              <a:t>: regards the </a:t>
            </a:r>
            <a:r>
              <a:rPr lang="en-US" sz="2000" i="1" dirty="0"/>
              <a:t>form of the model itself</a:t>
            </a:r>
            <a:r>
              <a:rPr lang="en-US" sz="2000" dirty="0"/>
              <a:t>; in practice concerns what kind of model is the more accurate for the specific goals and objectives. </a:t>
            </a:r>
            <a:endParaRPr lang="en-US" sz="2000" dirty="0" smtClean="0"/>
          </a:p>
          <a:p>
            <a:pPr algn="just"/>
            <a:endParaRPr lang="en-US" sz="2000" dirty="0"/>
          </a:p>
          <a:p>
            <a:pPr marL="285750" indent="-285750" algn="just">
              <a:buFont typeface="Arial" charset="0"/>
              <a:buChar char="•"/>
            </a:pPr>
            <a:r>
              <a:rPr lang="en-US" sz="2000" b="1" dirty="0" smtClean="0">
                <a:solidFill>
                  <a:srgbClr val="002060"/>
                </a:solidFill>
              </a:rPr>
              <a:t>Model </a:t>
            </a:r>
            <a:r>
              <a:rPr lang="en-US" sz="2000" b="1" dirty="0">
                <a:solidFill>
                  <a:srgbClr val="002060"/>
                </a:solidFill>
              </a:rPr>
              <a:t>Context Uncertainty</a:t>
            </a:r>
            <a:r>
              <a:rPr lang="en-US" sz="2000" dirty="0"/>
              <a:t>: it is related to the identification of </a:t>
            </a:r>
            <a:r>
              <a:rPr lang="en-US" sz="2000" i="1" dirty="0"/>
              <a:t>model’s boundaries</a:t>
            </a:r>
            <a:r>
              <a:rPr lang="en-US" sz="2000" dirty="0"/>
              <a:t>, process that aims to specify the part of the real world to be effectively </a:t>
            </a:r>
            <a:r>
              <a:rPr lang="en-US" sz="2000" dirty="0" smtClean="0"/>
              <a:t>modelled.</a:t>
            </a:r>
          </a:p>
          <a:p>
            <a:pPr marL="285750" indent="-285750" algn="just">
              <a:buFont typeface="Arial" charset="0"/>
              <a:buChar char="•"/>
            </a:pPr>
            <a:endParaRPr lang="en-US" sz="2000" dirty="0">
              <a:solidFill>
                <a:srgbClr val="002060"/>
              </a:solidFill>
            </a:endParaRPr>
          </a:p>
          <a:p>
            <a:pPr marL="285750" indent="-285750" algn="just">
              <a:buFont typeface="Arial" charset="0"/>
              <a:buChar char="•"/>
            </a:pPr>
            <a:endParaRPr lang="en-US" sz="2000" dirty="0"/>
          </a:p>
        </p:txBody>
      </p:sp>
    </p:spTree>
    <p:extLst>
      <p:ext uri="{BB962C8B-B14F-4D97-AF65-F5344CB8AC3E}">
        <p14:creationId xmlns:p14="http://schemas.microsoft.com/office/powerpoint/2010/main" val="1150447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1000"/>
                                  </p:stCondLst>
                                  <p:childTnLst>
                                    <p:set>
                                      <p:cBhvr>
                                        <p:cTn id="10" dur="1" fill="hold">
                                          <p:stCondLst>
                                            <p:cond delay="0"/>
                                          </p:stCondLst>
                                        </p:cTn>
                                        <p:tgtEl>
                                          <p:spTgt spid="2">
                                            <p:txEl>
                                              <p:pRg st="2" end="2"/>
                                            </p:txEl>
                                          </p:spTgt>
                                        </p:tgtEl>
                                        <p:attrNameLst>
                                          <p:attrName>style.visibility</p:attrName>
                                        </p:attrNameLst>
                                      </p:cBhvr>
                                      <p:to>
                                        <p:strVal val="visible"/>
                                      </p:to>
                                    </p:set>
                                    <p:animEffect transition="in" filter="fade">
                                      <p:cBhvr>
                                        <p:cTn id="11" dur="500"/>
                                        <p:tgtEl>
                                          <p:spTgt spid="2">
                                            <p:txEl>
                                              <p:pRg st="2" end="2"/>
                                            </p:txEl>
                                          </p:spTgt>
                                        </p:tgtEl>
                                      </p:cBhvr>
                                    </p:animEffect>
                                  </p:childTnLst>
                                </p:cTn>
                              </p:par>
                            </p:childTnLst>
                          </p:cTn>
                        </p:par>
                        <p:par>
                          <p:cTn id="12" fill="hold">
                            <p:stCondLst>
                              <p:cond delay="2000"/>
                            </p:stCondLst>
                            <p:childTnLst>
                              <p:par>
                                <p:cTn id="13" presetID="10" presetClass="entr" presetSubtype="0" fill="hold" nodeType="afterEffect">
                                  <p:stCondLst>
                                    <p:cond delay="100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childTnLst>
                          </p:cTn>
                        </p:par>
                        <p:par>
                          <p:cTn id="16" fill="hold">
                            <p:stCondLst>
                              <p:cond delay="3500"/>
                            </p:stCondLst>
                            <p:childTnLst>
                              <p:par>
                                <p:cTn id="17" presetID="10" presetClass="entr" presetSubtype="0" fill="hold" nodeType="afterEffect">
                                  <p:stCondLst>
                                    <p:cond delay="1000"/>
                                  </p:stCondLst>
                                  <p:childTnLst>
                                    <p:set>
                                      <p:cBhvr>
                                        <p:cTn id="18" dur="1" fill="hold">
                                          <p:stCondLst>
                                            <p:cond delay="0"/>
                                          </p:stCondLst>
                                        </p:cTn>
                                        <p:tgtEl>
                                          <p:spTgt spid="2">
                                            <p:txEl>
                                              <p:pRg st="6" end="6"/>
                                            </p:txEl>
                                          </p:spTgt>
                                        </p:tgtEl>
                                        <p:attrNameLst>
                                          <p:attrName>style.visibility</p:attrName>
                                        </p:attrNameLst>
                                      </p:cBhvr>
                                      <p:to>
                                        <p:strVal val="visible"/>
                                      </p:to>
                                    </p:set>
                                    <p:animEffect transition="in" filter="fade">
                                      <p:cBhvr>
                                        <p:cTn id="19"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837450" y="131950"/>
            <a:ext cx="8136900" cy="498599"/>
          </a:xfrm>
          <a:prstGeom prst="rect">
            <a:avLst/>
          </a:prstGeom>
        </p:spPr>
        <p:txBody>
          <a:bodyPr lIns="91425" tIns="91425" rIns="91425" bIns="91425" anchor="b" anchorCtr="0">
            <a:noAutofit/>
          </a:bodyPr>
          <a:lstStyle/>
          <a:p>
            <a:pPr lvl="0" rtl="0">
              <a:spcBef>
                <a:spcPts val="0"/>
              </a:spcBef>
              <a:buNone/>
            </a:pPr>
            <a:r>
              <a:rPr lang="en-AU" sz="3000" dirty="0" smtClean="0">
                <a:solidFill>
                  <a:srgbClr val="003366"/>
                </a:solidFill>
              </a:rPr>
              <a:t>Uncertainty </a:t>
            </a:r>
            <a:r>
              <a:rPr lang="en-AU" sz="3000" dirty="0">
                <a:solidFill>
                  <a:srgbClr val="003366"/>
                </a:solidFill>
              </a:rPr>
              <a:t>S</a:t>
            </a:r>
            <a:r>
              <a:rPr lang="en-AU" sz="3000" dirty="0" smtClean="0">
                <a:solidFill>
                  <a:srgbClr val="003366"/>
                </a:solidFill>
              </a:rPr>
              <a:t>ources in Models</a:t>
            </a:r>
            <a:endParaRPr lang="en-AU" sz="3000" dirty="0">
              <a:solidFill>
                <a:srgbClr val="003366"/>
              </a:solidFill>
            </a:endParaRPr>
          </a:p>
        </p:txBody>
      </p:sp>
      <p:pic>
        <p:nvPicPr>
          <p:cNvPr id="57" name="Shape 57"/>
          <p:cNvPicPr preferRelativeResize="0"/>
          <p:nvPr/>
        </p:nvPicPr>
        <p:blipFill>
          <a:blip r:embed="rId3">
            <a:alphaModFix/>
          </a:blip>
          <a:stretch>
            <a:fillRect/>
          </a:stretch>
        </p:blipFill>
        <p:spPr>
          <a:xfrm>
            <a:off x="82450" y="65950"/>
            <a:ext cx="464900" cy="498650"/>
          </a:xfrm>
          <a:prstGeom prst="rect">
            <a:avLst/>
          </a:prstGeom>
          <a:noFill/>
          <a:ln>
            <a:noFill/>
          </a:ln>
        </p:spPr>
      </p:pic>
      <p:pic>
        <p:nvPicPr>
          <p:cNvPr id="58" name="Shape 58"/>
          <p:cNvPicPr preferRelativeResize="0"/>
          <p:nvPr/>
        </p:nvPicPr>
        <p:blipFill>
          <a:blip r:embed="rId4">
            <a:alphaModFix/>
          </a:blip>
          <a:stretch>
            <a:fillRect/>
          </a:stretch>
        </p:blipFill>
        <p:spPr>
          <a:xfrm>
            <a:off x="0" y="630539"/>
            <a:ext cx="9143998" cy="97471"/>
          </a:xfrm>
          <a:prstGeom prst="rect">
            <a:avLst/>
          </a:prstGeom>
          <a:noFill/>
          <a:ln>
            <a:noFill/>
          </a:ln>
        </p:spPr>
      </p:pic>
      <p:cxnSp>
        <p:nvCxnSpPr>
          <p:cNvPr id="59" name="Shape 59"/>
          <p:cNvCxnSpPr/>
          <p:nvPr/>
        </p:nvCxnSpPr>
        <p:spPr>
          <a:xfrm rot="10800000">
            <a:off x="691550" y="125"/>
            <a:ext cx="0" cy="630299"/>
          </a:xfrm>
          <a:prstGeom prst="straightConnector1">
            <a:avLst/>
          </a:prstGeom>
          <a:noFill/>
          <a:ln w="9525" cap="flat" cmpd="sng">
            <a:solidFill>
              <a:srgbClr val="003366"/>
            </a:solidFill>
            <a:prstDash val="solid"/>
            <a:round/>
            <a:headEnd type="none" w="lg" len="lg"/>
            <a:tailEnd type="none" w="lg" len="lg"/>
          </a:ln>
        </p:spPr>
      </p:cxnSp>
      <p:sp>
        <p:nvSpPr>
          <p:cNvPr id="60" name="Shape 60"/>
          <p:cNvSpPr txBox="1"/>
          <p:nvPr/>
        </p:nvSpPr>
        <p:spPr>
          <a:xfrm>
            <a:off x="6783700" y="6531000"/>
            <a:ext cx="2599200" cy="363899"/>
          </a:xfrm>
          <a:prstGeom prst="rect">
            <a:avLst/>
          </a:prstGeom>
          <a:noFill/>
          <a:ln>
            <a:noFill/>
          </a:ln>
        </p:spPr>
        <p:txBody>
          <a:bodyPr lIns="91425" tIns="91425" rIns="91425" bIns="91425" anchor="t" anchorCtr="0">
            <a:noAutofit/>
          </a:bodyPr>
          <a:lstStyle/>
          <a:p>
            <a:pPr lvl="0" rtl="0">
              <a:spcBef>
                <a:spcPts val="0"/>
              </a:spcBef>
              <a:buNone/>
            </a:pPr>
            <a:r>
              <a:rPr lang="it" sz="1200" b="1">
                <a:solidFill>
                  <a:srgbClr val="FFFFFF"/>
                </a:solidFill>
              </a:rPr>
              <a:t>POLITECNICO DI MILANO</a:t>
            </a:r>
          </a:p>
        </p:txBody>
      </p:sp>
      <p:pic>
        <p:nvPicPr>
          <p:cNvPr id="61" name="Shape 61"/>
          <p:cNvPicPr preferRelativeResize="0"/>
          <p:nvPr/>
        </p:nvPicPr>
        <p:blipFill>
          <a:blip r:embed="rId5">
            <a:alphaModFix/>
          </a:blip>
          <a:stretch>
            <a:fillRect/>
          </a:stretch>
        </p:blipFill>
        <p:spPr>
          <a:xfrm>
            <a:off x="0" y="6571225"/>
            <a:ext cx="9144000" cy="286775"/>
          </a:xfrm>
          <a:prstGeom prst="rect">
            <a:avLst/>
          </a:prstGeom>
          <a:noFill/>
          <a:ln>
            <a:noFill/>
          </a:ln>
        </p:spPr>
      </p:pic>
      <p:sp>
        <p:nvSpPr>
          <p:cNvPr id="62" name="Shape 62"/>
          <p:cNvSpPr txBox="1">
            <a:spLocks noGrp="1"/>
          </p:cNvSpPr>
          <p:nvPr>
            <p:ph type="ctrTitle" idx="4294967295"/>
          </p:nvPr>
        </p:nvSpPr>
        <p:spPr>
          <a:xfrm>
            <a:off x="-342900" y="6531000"/>
            <a:ext cx="5473699" cy="424200"/>
          </a:xfrm>
          <a:prstGeom prst="rect">
            <a:avLst/>
          </a:prstGeom>
        </p:spPr>
        <p:txBody>
          <a:bodyPr lIns="91425" tIns="91425" rIns="91425" bIns="91425" anchor="ctr" anchorCtr="0">
            <a:noAutofit/>
          </a:bodyPr>
          <a:lstStyle/>
          <a:p>
            <a:pPr indent="457200">
              <a:lnSpc>
                <a:spcPct val="115000"/>
              </a:lnSpc>
            </a:pPr>
            <a:r>
              <a:rPr lang="en-AU" sz="800" dirty="0">
                <a:solidFill>
                  <a:srgbClr val="003366"/>
                </a:solidFill>
              </a:rPr>
              <a:t>Dealing with Uncertainties in Availability Models using Fuzzy Logic and Neural Networks </a:t>
            </a:r>
            <a:endParaRPr sz="800" dirty="0">
              <a:solidFill>
                <a:srgbClr val="003366"/>
              </a:solidFill>
            </a:endParaRPr>
          </a:p>
        </p:txBody>
      </p:sp>
      <p:sp>
        <p:nvSpPr>
          <p:cNvPr id="5" name="Rectangle 1"/>
          <p:cNvSpPr>
            <a:spLocks noChangeArrowheads="1"/>
          </p:cNvSpPr>
          <p:nvPr/>
        </p:nvSpPr>
        <p:spPr bwMode="auto">
          <a:xfrm>
            <a:off x="457200" y="3015734"/>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charset="0"/>
              </a:rPr>
              <a:t> </a:t>
            </a:r>
            <a:endParaRPr kumimoji="0" lang="en-US" altLang="en-US" sz="1800" b="0" i="0" u="none" strike="noStrike" cap="none" normalizeH="0" baseline="0" dirty="0">
              <a:ln>
                <a:noFill/>
              </a:ln>
              <a:solidFill>
                <a:schemeClr val="tx1"/>
              </a:solidFill>
              <a:effectLst/>
              <a:latin typeface="Arial"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14900066"/>
              </p:ext>
            </p:extLst>
          </p:nvPr>
        </p:nvGraphicFramePr>
        <p:xfrm>
          <a:off x="457199" y="1158240"/>
          <a:ext cx="8229600" cy="2080260"/>
        </p:xfrm>
        <a:graphic>
          <a:graphicData uri="http://schemas.openxmlformats.org/drawingml/2006/table">
            <a:tbl>
              <a:tblPr/>
              <a:tblGrid>
                <a:gridCol w="2743200"/>
                <a:gridCol w="2743200"/>
                <a:gridCol w="2743200"/>
              </a:tblGrid>
              <a:tr h="341535">
                <a:tc rowSpan="2">
                  <a:txBody>
                    <a:bodyPr/>
                    <a:lstStyle/>
                    <a:p>
                      <a:pPr algn="ctr"/>
                      <a:r>
                        <a:rPr lang="en-US" sz="1600" b="1" dirty="0">
                          <a:solidFill>
                            <a:srgbClr val="FFFFFF"/>
                          </a:solidFill>
                          <a:effectLst/>
                          <a:latin typeface="TimesNewRomanPS" charset="0"/>
                        </a:rPr>
                        <a:t>SOURCE OF UNCERTAINTY </a:t>
                      </a:r>
                      <a:endParaRPr lang="en-US" dirty="0">
                        <a:effectLst/>
                      </a:endParaRPr>
                    </a:p>
                  </a:txBody>
                  <a:tcPr anchor="ctr">
                    <a:lnL w="6096" cap="flat" cmpd="sng" algn="ctr">
                      <a:solidFill>
                        <a:srgbClr val="000000"/>
                      </a:solidFill>
                      <a:prstDash val="solid"/>
                      <a:round/>
                      <a:headEnd type="none" w="med" len="med"/>
                      <a:tailEnd type="none" w="med" len="med"/>
                    </a:lnL>
                    <a:lnR w="9144"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solidFill>
                      <a:srgbClr val="6093FF"/>
                    </a:solidFill>
                  </a:tcPr>
                </a:tc>
                <a:tc gridSpan="2">
                  <a:txBody>
                    <a:bodyPr/>
                    <a:lstStyle/>
                    <a:p>
                      <a:pPr algn="ctr"/>
                      <a:r>
                        <a:rPr lang="en-US" sz="1600" b="1" dirty="0">
                          <a:solidFill>
                            <a:srgbClr val="FFFFFF"/>
                          </a:solidFill>
                          <a:effectLst/>
                          <a:latin typeface="TimesNewRomanPS" charset="0"/>
                        </a:rPr>
                        <a:t>CLASSIFICATION </a:t>
                      </a:r>
                      <a:endParaRPr lang="en-US" dirty="0">
                        <a:effectLst/>
                      </a:endParaRPr>
                    </a:p>
                  </a:txBody>
                  <a:tcPr anchor="ctr">
                    <a:lnL w="9144" cap="flat" cmpd="sng" algn="ctr">
                      <a:solidFill>
                        <a:srgbClr val="000000"/>
                      </a:solidFill>
                      <a:prstDash val="solid"/>
                      <a:round/>
                      <a:headEnd type="none" w="med" len="med"/>
                      <a:tailEnd type="none" w="med" len="med"/>
                    </a:lnL>
                    <a:lnR w="6096" cap="flat" cmpd="sng" algn="ctr">
                      <a:solidFill>
                        <a:srgbClr val="4270C1"/>
                      </a:solidFill>
                      <a:prstDash val="solid"/>
                      <a:round/>
                      <a:headEnd type="none" w="med" len="med"/>
                      <a:tailEnd type="none" w="med" len="med"/>
                    </a:lnR>
                    <a:lnT w="6096"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solidFill>
                      <a:srgbClr val="6093FF"/>
                    </a:solidFill>
                  </a:tcPr>
                </a:tc>
                <a:tc hMerge="1">
                  <a:txBody>
                    <a:bodyPr/>
                    <a:lstStyle/>
                    <a:p>
                      <a:endParaRPr lang="en-US"/>
                    </a:p>
                  </a:txBody>
                  <a:tcPr/>
                </a:tc>
              </a:tr>
              <a:tr h="341535">
                <a:tc vMerge="1">
                  <a:txBody>
                    <a:bodyPr/>
                    <a:lstStyle/>
                    <a:p>
                      <a:endParaRPr lang="en-US"/>
                    </a:p>
                  </a:txBody>
                  <a:tcPr/>
                </a:tc>
                <a:tc>
                  <a:txBody>
                    <a:bodyPr/>
                    <a:lstStyle/>
                    <a:p>
                      <a:pPr algn="ctr"/>
                      <a:r>
                        <a:rPr lang="en-US" sz="1600" b="1">
                          <a:solidFill>
                            <a:srgbClr val="FFFFFF"/>
                          </a:solidFill>
                          <a:effectLst/>
                          <a:latin typeface="TimesNewRomanPS" charset="0"/>
                        </a:rPr>
                        <a:t>LOCATION </a:t>
                      </a:r>
                      <a:endParaRPr lang="en-US">
                        <a:effectLst/>
                      </a:endParaRPr>
                    </a:p>
                  </a:txBody>
                  <a:tcPr anchor="ctr">
                    <a:lnL w="9144" cap="flat" cmpd="sng" algn="ctr">
                      <a:solidFill>
                        <a:srgbClr val="000000"/>
                      </a:solidFill>
                      <a:prstDash val="solid"/>
                      <a:round/>
                      <a:headEnd type="none" w="med" len="med"/>
                      <a:tailEnd type="none" w="med" len="med"/>
                    </a:lnL>
                    <a:lnR w="6096"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solidFill>
                      <a:srgbClr val="6093FF"/>
                    </a:solidFill>
                  </a:tcPr>
                </a:tc>
                <a:tc>
                  <a:txBody>
                    <a:bodyPr/>
                    <a:lstStyle/>
                    <a:p>
                      <a:pPr algn="ctr"/>
                      <a:r>
                        <a:rPr lang="en-US" sz="1600" b="1">
                          <a:solidFill>
                            <a:srgbClr val="FFFFFF"/>
                          </a:solidFill>
                          <a:effectLst/>
                          <a:latin typeface="TimesNewRomanPS" charset="0"/>
                        </a:rPr>
                        <a:t>NATURE </a:t>
                      </a:r>
                      <a:endParaRPr lang="en-US">
                        <a:effectLst/>
                      </a:endParaRPr>
                    </a:p>
                  </a:txBody>
                  <a:tcPr anchor="ctr">
                    <a:lnL w="6096" cap="flat" cmpd="sng" algn="ctr">
                      <a:solidFill>
                        <a:srgbClr val="000000"/>
                      </a:solidFill>
                      <a:prstDash val="solid"/>
                      <a:round/>
                      <a:headEnd type="none" w="med" len="med"/>
                      <a:tailEnd type="none" w="med" len="med"/>
                    </a:lnL>
                    <a:lnR w="6096"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solidFill>
                      <a:srgbClr val="6093FF"/>
                    </a:solidFill>
                  </a:tcPr>
                </a:tc>
              </a:tr>
              <a:tr h="279438">
                <a:tc>
                  <a:txBody>
                    <a:bodyPr/>
                    <a:lstStyle/>
                    <a:p>
                      <a:pPr algn="ctr"/>
                      <a:r>
                        <a:rPr lang="en-US" sz="1200" b="1" dirty="0">
                          <a:effectLst/>
                          <a:latin typeface="Calibri" charset="0"/>
                        </a:rPr>
                        <a:t>Simplifying assumptions </a:t>
                      </a:r>
                      <a:endParaRPr lang="en-US" b="1" dirty="0">
                        <a:effectLst/>
                      </a:endParaRPr>
                    </a:p>
                  </a:txBody>
                  <a:tcPr anchor="ctr">
                    <a:lnL w="6096" cap="flat" cmpd="sng" algn="ctr">
                      <a:solidFill>
                        <a:srgbClr val="000000"/>
                      </a:solidFill>
                      <a:prstDash val="solid"/>
                      <a:round/>
                      <a:headEnd type="none" w="med" len="med"/>
                      <a:tailEnd type="none" w="med" len="med"/>
                    </a:lnL>
                    <a:lnR w="9144"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tcPr>
                </a:tc>
                <a:tc>
                  <a:txBody>
                    <a:bodyPr/>
                    <a:lstStyle/>
                    <a:p>
                      <a:pPr algn="ctr"/>
                      <a:r>
                        <a:rPr lang="en-US" sz="1200" b="0">
                          <a:effectLst/>
                          <a:latin typeface="Calibri" charset="0"/>
                        </a:rPr>
                        <a:t>Structural/Context </a:t>
                      </a:r>
                      <a:endParaRPr lang="en-US">
                        <a:effectLst/>
                      </a:endParaRPr>
                    </a:p>
                  </a:txBody>
                  <a:tcPr anchor="ctr">
                    <a:lnL w="9144" cap="flat" cmpd="sng" algn="ctr">
                      <a:solidFill>
                        <a:srgbClr val="000000"/>
                      </a:solidFill>
                      <a:prstDash val="solid"/>
                      <a:round/>
                      <a:headEnd type="none" w="med" len="med"/>
                      <a:tailEnd type="none" w="med" len="med"/>
                    </a:lnL>
                    <a:lnR w="6096"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tcPr>
                </a:tc>
                <a:tc>
                  <a:txBody>
                    <a:bodyPr/>
                    <a:lstStyle/>
                    <a:p>
                      <a:pPr algn="ctr"/>
                      <a:r>
                        <a:rPr lang="en-US" sz="1200" b="0">
                          <a:effectLst/>
                          <a:latin typeface="Calibri" charset="0"/>
                        </a:rPr>
                        <a:t>Epistemic </a:t>
                      </a:r>
                      <a:endParaRPr lang="en-US">
                        <a:effectLst/>
                      </a:endParaRPr>
                    </a:p>
                  </a:txBody>
                  <a:tcPr anchor="ctr">
                    <a:lnL w="6096" cap="flat" cmpd="sng" algn="ctr">
                      <a:solidFill>
                        <a:srgbClr val="000000"/>
                      </a:solidFill>
                      <a:prstDash val="solid"/>
                      <a:round/>
                      <a:headEnd type="none" w="med" len="med"/>
                      <a:tailEnd type="none" w="med" len="med"/>
                    </a:lnL>
                    <a:lnR w="6096"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tcPr>
                </a:tc>
              </a:tr>
              <a:tr h="279438">
                <a:tc>
                  <a:txBody>
                    <a:bodyPr/>
                    <a:lstStyle/>
                    <a:p>
                      <a:pPr algn="ctr"/>
                      <a:r>
                        <a:rPr lang="en-US" sz="1200" b="1" dirty="0">
                          <a:effectLst/>
                          <a:latin typeface="Calibri" charset="0"/>
                        </a:rPr>
                        <a:t>Model drift </a:t>
                      </a:r>
                      <a:endParaRPr lang="en-US" b="1" dirty="0">
                        <a:effectLst/>
                      </a:endParaRPr>
                    </a:p>
                  </a:txBody>
                  <a:tcPr anchor="ctr">
                    <a:lnL w="6096" cap="flat" cmpd="sng" algn="ctr">
                      <a:solidFill>
                        <a:srgbClr val="000000"/>
                      </a:solidFill>
                      <a:prstDash val="solid"/>
                      <a:round/>
                      <a:headEnd type="none" w="med" len="med"/>
                      <a:tailEnd type="none" w="med" len="med"/>
                    </a:lnL>
                    <a:lnR w="9144"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solidFill>
                      <a:srgbClr val="D8E0F2"/>
                    </a:solidFill>
                  </a:tcPr>
                </a:tc>
                <a:tc>
                  <a:txBody>
                    <a:bodyPr/>
                    <a:lstStyle/>
                    <a:p>
                      <a:pPr algn="ctr"/>
                      <a:r>
                        <a:rPr lang="en-US" sz="1200" b="0">
                          <a:effectLst/>
                          <a:latin typeface="Calibri" charset="0"/>
                        </a:rPr>
                        <a:t>Structural </a:t>
                      </a:r>
                      <a:endParaRPr lang="en-US">
                        <a:effectLst/>
                      </a:endParaRPr>
                    </a:p>
                  </a:txBody>
                  <a:tcPr anchor="ctr">
                    <a:lnL w="9144" cap="flat" cmpd="sng" algn="ctr">
                      <a:solidFill>
                        <a:srgbClr val="000000"/>
                      </a:solidFill>
                      <a:prstDash val="solid"/>
                      <a:round/>
                      <a:headEnd type="none" w="med" len="med"/>
                      <a:tailEnd type="none" w="med" len="med"/>
                    </a:lnL>
                    <a:lnR w="6096"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solidFill>
                      <a:srgbClr val="D8E0F2"/>
                    </a:solidFill>
                  </a:tcPr>
                </a:tc>
                <a:tc>
                  <a:txBody>
                    <a:bodyPr/>
                    <a:lstStyle/>
                    <a:p>
                      <a:pPr algn="ctr"/>
                      <a:r>
                        <a:rPr lang="en-US" sz="1200" b="0">
                          <a:effectLst/>
                          <a:latin typeface="Calibri" charset="0"/>
                        </a:rPr>
                        <a:t>Epistemic </a:t>
                      </a:r>
                      <a:endParaRPr lang="en-US">
                        <a:effectLst/>
                      </a:endParaRPr>
                    </a:p>
                  </a:txBody>
                  <a:tcPr anchor="ctr">
                    <a:lnL w="6096" cap="flat" cmpd="sng" algn="ctr">
                      <a:solidFill>
                        <a:srgbClr val="000000"/>
                      </a:solidFill>
                      <a:prstDash val="solid"/>
                      <a:round/>
                      <a:headEnd type="none" w="med" len="med"/>
                      <a:tailEnd type="none" w="med" len="med"/>
                    </a:lnL>
                    <a:lnR w="6096"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solidFill>
                      <a:srgbClr val="D8E0F2"/>
                    </a:solidFill>
                  </a:tcPr>
                </a:tc>
              </a:tr>
              <a:tr h="279438">
                <a:tc>
                  <a:txBody>
                    <a:bodyPr/>
                    <a:lstStyle/>
                    <a:p>
                      <a:pPr algn="ctr"/>
                      <a:r>
                        <a:rPr lang="en-US" sz="1200" b="1" dirty="0">
                          <a:effectLst/>
                          <a:latin typeface="Calibri" charset="0"/>
                        </a:rPr>
                        <a:t>Noise in sensing </a:t>
                      </a:r>
                      <a:endParaRPr lang="en-US" b="1" dirty="0">
                        <a:effectLst/>
                      </a:endParaRPr>
                    </a:p>
                  </a:txBody>
                  <a:tcPr anchor="ctr">
                    <a:lnL w="6096" cap="flat" cmpd="sng" algn="ctr">
                      <a:solidFill>
                        <a:srgbClr val="000000"/>
                      </a:solidFill>
                      <a:prstDash val="solid"/>
                      <a:round/>
                      <a:headEnd type="none" w="med" len="med"/>
                      <a:tailEnd type="none" w="med" len="med"/>
                    </a:lnL>
                    <a:lnR w="9144"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tcPr>
                </a:tc>
                <a:tc>
                  <a:txBody>
                    <a:bodyPr/>
                    <a:lstStyle/>
                    <a:p>
                      <a:pPr algn="ctr"/>
                      <a:r>
                        <a:rPr lang="en-US" sz="1200" b="0">
                          <a:effectLst/>
                          <a:latin typeface="Calibri" charset="0"/>
                        </a:rPr>
                        <a:t>Input Parameters </a:t>
                      </a:r>
                      <a:endParaRPr lang="en-US">
                        <a:effectLst/>
                      </a:endParaRPr>
                    </a:p>
                  </a:txBody>
                  <a:tcPr anchor="ctr">
                    <a:lnL w="9144" cap="flat" cmpd="sng" algn="ctr">
                      <a:solidFill>
                        <a:srgbClr val="000000"/>
                      </a:solidFill>
                      <a:prstDash val="solid"/>
                      <a:round/>
                      <a:headEnd type="none" w="med" len="med"/>
                      <a:tailEnd type="none" w="med" len="med"/>
                    </a:lnL>
                    <a:lnR w="6096"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tcPr>
                </a:tc>
                <a:tc>
                  <a:txBody>
                    <a:bodyPr/>
                    <a:lstStyle/>
                    <a:p>
                      <a:pPr algn="ctr"/>
                      <a:r>
                        <a:rPr lang="en-US" sz="1200" b="0" dirty="0">
                          <a:effectLst/>
                          <a:latin typeface="Calibri" charset="0"/>
                        </a:rPr>
                        <a:t>Epistemic/Aleatory </a:t>
                      </a:r>
                      <a:endParaRPr lang="en-US" dirty="0">
                        <a:effectLst/>
                      </a:endParaRPr>
                    </a:p>
                  </a:txBody>
                  <a:tcPr anchor="ctr">
                    <a:lnL w="6096" cap="flat" cmpd="sng" algn="ctr">
                      <a:solidFill>
                        <a:srgbClr val="000000"/>
                      </a:solidFill>
                      <a:prstDash val="solid"/>
                      <a:round/>
                      <a:headEnd type="none" w="med" len="med"/>
                      <a:tailEnd type="none" w="med" len="med"/>
                    </a:lnL>
                    <a:lnR w="6096"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tcPr>
                </a:tc>
              </a:tr>
              <a:tr h="279438">
                <a:tc>
                  <a:txBody>
                    <a:bodyPr/>
                    <a:lstStyle/>
                    <a:p>
                      <a:pPr algn="ctr"/>
                      <a:r>
                        <a:rPr lang="en-US" sz="1200" b="1" dirty="0">
                          <a:effectLst/>
                          <a:latin typeface="Calibri" charset="0"/>
                        </a:rPr>
                        <a:t>Future parameters value </a:t>
                      </a:r>
                      <a:endParaRPr lang="en-US" b="1" dirty="0">
                        <a:effectLst/>
                      </a:endParaRPr>
                    </a:p>
                  </a:txBody>
                  <a:tcPr anchor="ctr">
                    <a:lnL w="6096" cap="flat" cmpd="sng" algn="ctr">
                      <a:solidFill>
                        <a:srgbClr val="000000"/>
                      </a:solidFill>
                      <a:prstDash val="solid"/>
                      <a:round/>
                      <a:headEnd type="none" w="med" len="med"/>
                      <a:tailEnd type="none" w="med" len="med"/>
                    </a:lnL>
                    <a:lnR w="9144"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solidFill>
                      <a:srgbClr val="D8E0F2"/>
                    </a:solidFill>
                  </a:tcPr>
                </a:tc>
                <a:tc>
                  <a:txBody>
                    <a:bodyPr/>
                    <a:lstStyle/>
                    <a:p>
                      <a:pPr algn="ctr"/>
                      <a:r>
                        <a:rPr lang="en-US" sz="1200" b="0">
                          <a:effectLst/>
                          <a:latin typeface="Calibri" charset="0"/>
                        </a:rPr>
                        <a:t>Input Parameters </a:t>
                      </a:r>
                      <a:endParaRPr lang="en-US">
                        <a:effectLst/>
                      </a:endParaRPr>
                    </a:p>
                  </a:txBody>
                  <a:tcPr anchor="ctr">
                    <a:lnL w="9144" cap="flat" cmpd="sng" algn="ctr">
                      <a:solidFill>
                        <a:srgbClr val="000000"/>
                      </a:solidFill>
                      <a:prstDash val="solid"/>
                      <a:round/>
                      <a:headEnd type="none" w="med" len="med"/>
                      <a:tailEnd type="none" w="med" len="med"/>
                    </a:lnL>
                    <a:lnR w="6096"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solidFill>
                      <a:srgbClr val="D8E0F2"/>
                    </a:solidFill>
                  </a:tcPr>
                </a:tc>
                <a:tc>
                  <a:txBody>
                    <a:bodyPr/>
                    <a:lstStyle/>
                    <a:p>
                      <a:pPr algn="ctr"/>
                      <a:r>
                        <a:rPr lang="en-US" sz="1200" b="0" dirty="0">
                          <a:effectLst/>
                          <a:latin typeface="Calibri" charset="0"/>
                        </a:rPr>
                        <a:t>Epistemic </a:t>
                      </a:r>
                      <a:endParaRPr lang="en-US" dirty="0">
                        <a:effectLst/>
                      </a:endParaRPr>
                    </a:p>
                  </a:txBody>
                  <a:tcPr anchor="ctr">
                    <a:lnL w="6096" cap="flat" cmpd="sng" algn="ctr">
                      <a:solidFill>
                        <a:srgbClr val="000000"/>
                      </a:solidFill>
                      <a:prstDash val="solid"/>
                      <a:round/>
                      <a:headEnd type="none" w="med" len="med"/>
                      <a:tailEnd type="none" w="med" len="med"/>
                    </a:lnL>
                    <a:lnR w="6096"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solidFill>
                      <a:srgbClr val="D8E0F2"/>
                    </a:solidFill>
                  </a:tcPr>
                </a:tc>
              </a:tr>
              <a:tr h="279438">
                <a:tc>
                  <a:txBody>
                    <a:bodyPr/>
                    <a:lstStyle/>
                    <a:p>
                      <a:r>
                        <a:rPr lang="en-US" sz="1200" b="1" dirty="0">
                          <a:effectLst/>
                          <a:latin typeface="Calibri" charset="0"/>
                        </a:rPr>
                        <a:t>Human in the loop (HITL) </a:t>
                      </a:r>
                      <a:endParaRPr lang="en-US" b="1" dirty="0">
                        <a:effectLst/>
                      </a:endParaRPr>
                    </a:p>
                  </a:txBody>
                  <a:tcPr anchor="ctr">
                    <a:lnL w="6096" cap="flat" cmpd="sng" algn="ctr">
                      <a:solidFill>
                        <a:srgbClr val="000000"/>
                      </a:solidFill>
                      <a:prstDash val="solid"/>
                      <a:round/>
                      <a:headEnd type="none" w="med" len="med"/>
                      <a:tailEnd type="none" w="med" len="med"/>
                    </a:lnL>
                    <a:lnR w="9144"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tcPr>
                </a:tc>
                <a:tc>
                  <a:txBody>
                    <a:bodyPr/>
                    <a:lstStyle/>
                    <a:p>
                      <a:r>
                        <a:rPr lang="en-US" sz="1200" b="0">
                          <a:effectLst/>
                          <a:latin typeface="Calibri" charset="0"/>
                        </a:rPr>
                        <a:t>Context </a:t>
                      </a:r>
                      <a:endParaRPr lang="en-US">
                        <a:effectLst/>
                      </a:endParaRPr>
                    </a:p>
                  </a:txBody>
                  <a:tcPr anchor="ctr">
                    <a:lnL w="9144" cap="flat" cmpd="sng" algn="ctr">
                      <a:solidFill>
                        <a:srgbClr val="000000"/>
                      </a:solidFill>
                      <a:prstDash val="solid"/>
                      <a:round/>
                      <a:headEnd type="none" w="med" len="med"/>
                      <a:tailEnd type="none" w="med" len="med"/>
                    </a:lnL>
                    <a:lnR w="6096"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tcPr>
                </a:tc>
                <a:tc>
                  <a:txBody>
                    <a:bodyPr/>
                    <a:lstStyle/>
                    <a:p>
                      <a:r>
                        <a:rPr lang="en-US" sz="1200" b="0" dirty="0">
                          <a:effectLst/>
                          <a:latin typeface="Calibri" charset="0"/>
                        </a:rPr>
                        <a:t>Epistemic/Aleatory </a:t>
                      </a:r>
                      <a:endParaRPr lang="en-US" dirty="0">
                        <a:effectLst/>
                      </a:endParaRPr>
                    </a:p>
                  </a:txBody>
                  <a:tcPr anchor="ctr">
                    <a:lnL w="6096" cap="flat" cmpd="sng" algn="ctr">
                      <a:solidFill>
                        <a:srgbClr val="000000"/>
                      </a:solidFill>
                      <a:prstDash val="solid"/>
                      <a:round/>
                      <a:headEnd type="none" w="med" len="med"/>
                      <a:tailEnd type="none" w="med" len="med"/>
                    </a:lnL>
                    <a:lnR w="6096"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67687274"/>
              </p:ext>
            </p:extLst>
          </p:nvPr>
        </p:nvGraphicFramePr>
        <p:xfrm>
          <a:off x="457200" y="2986564"/>
          <a:ext cx="8229600" cy="2194560"/>
        </p:xfrm>
        <a:graphic>
          <a:graphicData uri="http://schemas.openxmlformats.org/drawingml/2006/table">
            <a:tbl>
              <a:tblPr/>
              <a:tblGrid>
                <a:gridCol w="2743200"/>
                <a:gridCol w="2743200"/>
                <a:gridCol w="2743200"/>
              </a:tblGrid>
              <a:tr h="0">
                <a:tc>
                  <a:txBody>
                    <a:bodyPr/>
                    <a:lstStyle/>
                    <a:p>
                      <a:pPr algn="ctr"/>
                      <a:r>
                        <a:rPr lang="en-US" sz="1200" b="1" dirty="0">
                          <a:effectLst/>
                          <a:latin typeface="Calibri" charset="0"/>
                        </a:rPr>
                        <a:t>Objectives </a:t>
                      </a:r>
                      <a:endParaRPr lang="en-US" b="1" dirty="0">
                        <a:effectLst/>
                      </a:endParaRPr>
                    </a:p>
                  </a:txBody>
                  <a:tcPr anchor="ctr">
                    <a:lnL w="6096" cap="flat" cmpd="sng" algn="ctr">
                      <a:solidFill>
                        <a:srgbClr val="000000"/>
                      </a:solidFill>
                      <a:prstDash val="solid"/>
                      <a:round/>
                      <a:headEnd type="none" w="med" len="med"/>
                      <a:tailEnd type="none" w="med" len="med"/>
                    </a:lnL>
                    <a:lnR w="9144"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solidFill>
                      <a:srgbClr val="D8E0F2"/>
                    </a:solidFill>
                  </a:tcPr>
                </a:tc>
                <a:tc>
                  <a:txBody>
                    <a:bodyPr/>
                    <a:lstStyle/>
                    <a:p>
                      <a:pPr algn="ctr"/>
                      <a:r>
                        <a:rPr lang="en-US" sz="1200" b="0">
                          <a:effectLst/>
                          <a:latin typeface="Calibri" charset="0"/>
                        </a:rPr>
                        <a:t>Input Parameters/Context </a:t>
                      </a:r>
                      <a:endParaRPr lang="en-US">
                        <a:effectLst/>
                      </a:endParaRPr>
                    </a:p>
                  </a:txBody>
                  <a:tcPr anchor="ctr">
                    <a:lnL w="9144" cap="flat" cmpd="sng" algn="ctr">
                      <a:solidFill>
                        <a:srgbClr val="000000"/>
                      </a:solidFill>
                      <a:prstDash val="solid"/>
                      <a:round/>
                      <a:headEnd type="none" w="med" len="med"/>
                      <a:tailEnd type="none" w="med" len="med"/>
                    </a:lnL>
                    <a:lnR w="6096"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solidFill>
                      <a:srgbClr val="D8E0F2"/>
                    </a:solidFill>
                  </a:tcPr>
                </a:tc>
                <a:tc>
                  <a:txBody>
                    <a:bodyPr/>
                    <a:lstStyle/>
                    <a:p>
                      <a:pPr algn="ctr"/>
                      <a:r>
                        <a:rPr lang="en-US" sz="1200" b="0">
                          <a:effectLst/>
                          <a:latin typeface="Calibri" charset="0"/>
                        </a:rPr>
                        <a:t>Epistemic </a:t>
                      </a:r>
                      <a:endParaRPr lang="en-US">
                        <a:effectLst/>
                      </a:endParaRPr>
                    </a:p>
                  </a:txBody>
                  <a:tcPr anchor="ctr">
                    <a:lnL w="6096" cap="flat" cmpd="sng" algn="ctr">
                      <a:solidFill>
                        <a:srgbClr val="000000"/>
                      </a:solidFill>
                      <a:prstDash val="solid"/>
                      <a:round/>
                      <a:headEnd type="none" w="med" len="med"/>
                      <a:tailEnd type="none" w="med" len="med"/>
                    </a:lnL>
                    <a:lnR w="6096"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solidFill>
                      <a:srgbClr val="D8E0F2"/>
                    </a:solidFill>
                  </a:tcPr>
                </a:tc>
              </a:tr>
              <a:tr h="0">
                <a:tc>
                  <a:txBody>
                    <a:bodyPr/>
                    <a:lstStyle/>
                    <a:p>
                      <a:pPr algn="ctr"/>
                      <a:r>
                        <a:rPr lang="en-US" sz="1200" b="1" dirty="0">
                          <a:effectLst/>
                          <a:latin typeface="Calibri" charset="0"/>
                        </a:rPr>
                        <a:t>Decentralization </a:t>
                      </a:r>
                      <a:endParaRPr lang="en-US" b="1" dirty="0">
                        <a:effectLst/>
                      </a:endParaRPr>
                    </a:p>
                  </a:txBody>
                  <a:tcPr anchor="ctr">
                    <a:lnL w="6096" cap="flat" cmpd="sng" algn="ctr">
                      <a:solidFill>
                        <a:srgbClr val="000000"/>
                      </a:solidFill>
                      <a:prstDash val="solid"/>
                      <a:round/>
                      <a:headEnd type="none" w="med" len="med"/>
                      <a:tailEnd type="none" w="med" len="med"/>
                    </a:lnL>
                    <a:lnR w="9144"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tcPr>
                </a:tc>
                <a:tc>
                  <a:txBody>
                    <a:bodyPr/>
                    <a:lstStyle/>
                    <a:p>
                      <a:pPr algn="ctr"/>
                      <a:r>
                        <a:rPr lang="en-US" sz="1200" b="0">
                          <a:effectLst/>
                          <a:latin typeface="Calibri" charset="0"/>
                        </a:rPr>
                        <a:t>Context/Structural </a:t>
                      </a:r>
                      <a:endParaRPr lang="en-US">
                        <a:effectLst/>
                      </a:endParaRPr>
                    </a:p>
                  </a:txBody>
                  <a:tcPr anchor="ctr">
                    <a:lnL w="9144" cap="flat" cmpd="sng" algn="ctr">
                      <a:solidFill>
                        <a:srgbClr val="000000"/>
                      </a:solidFill>
                      <a:prstDash val="solid"/>
                      <a:round/>
                      <a:headEnd type="none" w="med" len="med"/>
                      <a:tailEnd type="none" w="med" len="med"/>
                    </a:lnL>
                    <a:lnR w="6096"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tcPr>
                </a:tc>
                <a:tc>
                  <a:txBody>
                    <a:bodyPr/>
                    <a:lstStyle/>
                    <a:p>
                      <a:pPr algn="ctr"/>
                      <a:r>
                        <a:rPr lang="en-US" sz="1200" b="0">
                          <a:effectLst/>
                          <a:latin typeface="Calibri" charset="0"/>
                        </a:rPr>
                        <a:t>Epistemic </a:t>
                      </a:r>
                      <a:endParaRPr lang="en-US">
                        <a:effectLst/>
                      </a:endParaRPr>
                    </a:p>
                  </a:txBody>
                  <a:tcPr anchor="ctr">
                    <a:lnL w="6096" cap="flat" cmpd="sng" algn="ctr">
                      <a:solidFill>
                        <a:srgbClr val="000000"/>
                      </a:solidFill>
                      <a:prstDash val="solid"/>
                      <a:round/>
                      <a:headEnd type="none" w="med" len="med"/>
                      <a:tailEnd type="none" w="med" len="med"/>
                    </a:lnL>
                    <a:lnR w="6096"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tcPr>
                </a:tc>
              </a:tr>
              <a:tr h="0">
                <a:tc>
                  <a:txBody>
                    <a:bodyPr/>
                    <a:lstStyle/>
                    <a:p>
                      <a:pPr algn="ctr"/>
                      <a:r>
                        <a:rPr lang="en-US" sz="1200" b="1" dirty="0">
                          <a:effectLst/>
                          <a:latin typeface="Calibri" charset="0"/>
                        </a:rPr>
                        <a:t>Execution context/Mobility </a:t>
                      </a:r>
                      <a:endParaRPr lang="en-US" b="1" dirty="0">
                        <a:effectLst/>
                      </a:endParaRPr>
                    </a:p>
                  </a:txBody>
                  <a:tcPr anchor="ctr">
                    <a:lnL w="6096" cap="flat" cmpd="sng" algn="ctr">
                      <a:solidFill>
                        <a:srgbClr val="000000"/>
                      </a:solidFill>
                      <a:prstDash val="solid"/>
                      <a:round/>
                      <a:headEnd type="none" w="med" len="med"/>
                      <a:tailEnd type="none" w="med" len="med"/>
                    </a:lnL>
                    <a:lnR w="9144"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solidFill>
                      <a:srgbClr val="D8E0F2"/>
                    </a:solidFill>
                  </a:tcPr>
                </a:tc>
                <a:tc>
                  <a:txBody>
                    <a:bodyPr/>
                    <a:lstStyle/>
                    <a:p>
                      <a:pPr algn="ctr"/>
                      <a:r>
                        <a:rPr lang="en-US" sz="1200" b="0">
                          <a:effectLst/>
                          <a:latin typeface="Calibri" charset="0"/>
                        </a:rPr>
                        <a:t>Context/ Structural/ Input parameters </a:t>
                      </a:r>
                      <a:endParaRPr lang="en-US">
                        <a:effectLst/>
                      </a:endParaRPr>
                    </a:p>
                  </a:txBody>
                  <a:tcPr anchor="ctr">
                    <a:lnL w="9144" cap="flat" cmpd="sng" algn="ctr">
                      <a:solidFill>
                        <a:srgbClr val="000000"/>
                      </a:solidFill>
                      <a:prstDash val="solid"/>
                      <a:round/>
                      <a:headEnd type="none" w="med" len="med"/>
                      <a:tailEnd type="none" w="med" len="med"/>
                    </a:lnL>
                    <a:lnR w="6096"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solidFill>
                      <a:srgbClr val="D8E0F2"/>
                    </a:solidFill>
                  </a:tcPr>
                </a:tc>
                <a:tc>
                  <a:txBody>
                    <a:bodyPr/>
                    <a:lstStyle/>
                    <a:p>
                      <a:pPr algn="ctr"/>
                      <a:r>
                        <a:rPr lang="en-US" sz="1200" b="0">
                          <a:effectLst/>
                          <a:latin typeface="Calibri" charset="0"/>
                        </a:rPr>
                        <a:t>Epistemic </a:t>
                      </a:r>
                      <a:endParaRPr lang="en-US">
                        <a:effectLst/>
                      </a:endParaRPr>
                    </a:p>
                  </a:txBody>
                  <a:tcPr anchor="ctr">
                    <a:lnL w="6096" cap="flat" cmpd="sng" algn="ctr">
                      <a:solidFill>
                        <a:srgbClr val="000000"/>
                      </a:solidFill>
                      <a:prstDash val="solid"/>
                      <a:round/>
                      <a:headEnd type="none" w="med" len="med"/>
                      <a:tailEnd type="none" w="med" len="med"/>
                    </a:lnL>
                    <a:lnR w="6096"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solidFill>
                      <a:srgbClr val="D8E0F2"/>
                    </a:solidFill>
                  </a:tcPr>
                </a:tc>
              </a:tr>
              <a:tr h="0">
                <a:tc>
                  <a:txBody>
                    <a:bodyPr/>
                    <a:lstStyle/>
                    <a:p>
                      <a:pPr algn="ctr"/>
                      <a:r>
                        <a:rPr lang="en-US" sz="1200" b="1" dirty="0">
                          <a:effectLst/>
                          <a:latin typeface="Calibri" charset="0"/>
                        </a:rPr>
                        <a:t>Cyber-physical system </a:t>
                      </a:r>
                      <a:endParaRPr lang="en-US" b="1" dirty="0">
                        <a:effectLst/>
                      </a:endParaRPr>
                    </a:p>
                  </a:txBody>
                  <a:tcPr anchor="ctr">
                    <a:lnL w="6096" cap="flat" cmpd="sng" algn="ctr">
                      <a:solidFill>
                        <a:srgbClr val="000000"/>
                      </a:solidFill>
                      <a:prstDash val="solid"/>
                      <a:round/>
                      <a:headEnd type="none" w="med" len="med"/>
                      <a:tailEnd type="none" w="med" len="med"/>
                    </a:lnL>
                    <a:lnR w="9144"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tcPr>
                </a:tc>
                <a:tc>
                  <a:txBody>
                    <a:bodyPr/>
                    <a:lstStyle/>
                    <a:p>
                      <a:pPr algn="ctr"/>
                      <a:r>
                        <a:rPr lang="en-US" sz="1200" b="0">
                          <a:effectLst/>
                          <a:latin typeface="Calibri" charset="0"/>
                        </a:rPr>
                        <a:t>Context/ Structural/ Input parameters </a:t>
                      </a:r>
                      <a:endParaRPr lang="en-US">
                        <a:effectLst/>
                      </a:endParaRPr>
                    </a:p>
                  </a:txBody>
                  <a:tcPr anchor="ctr">
                    <a:lnL w="9144" cap="flat" cmpd="sng" algn="ctr">
                      <a:solidFill>
                        <a:srgbClr val="000000"/>
                      </a:solidFill>
                      <a:prstDash val="solid"/>
                      <a:round/>
                      <a:headEnd type="none" w="med" len="med"/>
                      <a:tailEnd type="none" w="med" len="med"/>
                    </a:lnL>
                    <a:lnR w="6096"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tcPr>
                </a:tc>
                <a:tc>
                  <a:txBody>
                    <a:bodyPr/>
                    <a:lstStyle/>
                    <a:p>
                      <a:pPr algn="ctr"/>
                      <a:r>
                        <a:rPr lang="en-US" sz="1200" b="0">
                          <a:effectLst/>
                          <a:latin typeface="Calibri" charset="0"/>
                        </a:rPr>
                        <a:t>Epistemic </a:t>
                      </a:r>
                      <a:endParaRPr lang="en-US">
                        <a:effectLst/>
                      </a:endParaRPr>
                    </a:p>
                  </a:txBody>
                  <a:tcPr anchor="ctr">
                    <a:lnL w="6096" cap="flat" cmpd="sng" algn="ctr">
                      <a:solidFill>
                        <a:srgbClr val="000000"/>
                      </a:solidFill>
                      <a:prstDash val="solid"/>
                      <a:round/>
                      <a:headEnd type="none" w="med" len="med"/>
                      <a:tailEnd type="none" w="med" len="med"/>
                    </a:lnL>
                    <a:lnR w="6096"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tcPr>
                </a:tc>
              </a:tr>
              <a:tr h="0">
                <a:tc>
                  <a:txBody>
                    <a:bodyPr/>
                    <a:lstStyle/>
                    <a:p>
                      <a:pPr algn="ctr"/>
                      <a:r>
                        <a:rPr lang="en-US" sz="1200" b="1" dirty="0">
                          <a:effectLst/>
                          <a:latin typeface="Calibri" charset="0"/>
                        </a:rPr>
                        <a:t>Automatic Learning </a:t>
                      </a:r>
                      <a:endParaRPr lang="en-US" b="1" dirty="0">
                        <a:effectLst/>
                      </a:endParaRPr>
                    </a:p>
                  </a:txBody>
                  <a:tcPr anchor="ctr">
                    <a:lnL w="6096" cap="flat" cmpd="sng" algn="ctr">
                      <a:solidFill>
                        <a:srgbClr val="000000"/>
                      </a:solidFill>
                      <a:prstDash val="solid"/>
                      <a:round/>
                      <a:headEnd type="none" w="med" len="med"/>
                      <a:tailEnd type="none" w="med" len="med"/>
                    </a:lnL>
                    <a:lnR w="9144"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solidFill>
                      <a:srgbClr val="D8E0F2"/>
                    </a:solidFill>
                  </a:tcPr>
                </a:tc>
                <a:tc>
                  <a:txBody>
                    <a:bodyPr/>
                    <a:lstStyle/>
                    <a:p>
                      <a:pPr algn="ctr"/>
                      <a:r>
                        <a:rPr lang="en-US" sz="1200" b="0">
                          <a:effectLst/>
                          <a:latin typeface="Calibri" charset="0"/>
                        </a:rPr>
                        <a:t>Structural/Input Parameters </a:t>
                      </a:r>
                      <a:endParaRPr lang="en-US">
                        <a:effectLst/>
                      </a:endParaRPr>
                    </a:p>
                  </a:txBody>
                  <a:tcPr anchor="ctr">
                    <a:lnL w="9144" cap="flat" cmpd="sng" algn="ctr">
                      <a:solidFill>
                        <a:srgbClr val="000000"/>
                      </a:solidFill>
                      <a:prstDash val="solid"/>
                      <a:round/>
                      <a:headEnd type="none" w="med" len="med"/>
                      <a:tailEnd type="none" w="med" len="med"/>
                    </a:lnL>
                    <a:lnR w="6096"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solidFill>
                      <a:srgbClr val="D8E0F2"/>
                    </a:solidFill>
                  </a:tcPr>
                </a:tc>
                <a:tc>
                  <a:txBody>
                    <a:bodyPr/>
                    <a:lstStyle/>
                    <a:p>
                      <a:pPr algn="ctr"/>
                      <a:r>
                        <a:rPr lang="en-US" sz="1200" b="0">
                          <a:effectLst/>
                          <a:latin typeface="Calibri" charset="0"/>
                        </a:rPr>
                        <a:t>Epistemic/Aleatory </a:t>
                      </a:r>
                      <a:endParaRPr lang="en-US">
                        <a:effectLst/>
                      </a:endParaRPr>
                    </a:p>
                  </a:txBody>
                  <a:tcPr anchor="ctr">
                    <a:lnL w="6096" cap="flat" cmpd="sng" algn="ctr">
                      <a:solidFill>
                        <a:srgbClr val="000000"/>
                      </a:solidFill>
                      <a:prstDash val="solid"/>
                      <a:round/>
                      <a:headEnd type="none" w="med" len="med"/>
                      <a:tailEnd type="none" w="med" len="med"/>
                    </a:lnL>
                    <a:lnR w="6096"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solidFill>
                      <a:srgbClr val="D8E0F2"/>
                    </a:solidFill>
                  </a:tcPr>
                </a:tc>
              </a:tr>
              <a:tr h="0">
                <a:tc>
                  <a:txBody>
                    <a:bodyPr/>
                    <a:lstStyle/>
                    <a:p>
                      <a:pPr algn="ctr"/>
                      <a:r>
                        <a:rPr lang="en-US" sz="1200" b="1" dirty="0">
                          <a:effectLst/>
                          <a:latin typeface="Calibri" charset="0"/>
                        </a:rPr>
                        <a:t>Rapid evolution </a:t>
                      </a:r>
                      <a:endParaRPr lang="en-US" b="1" dirty="0">
                        <a:effectLst/>
                      </a:endParaRPr>
                    </a:p>
                  </a:txBody>
                  <a:tcPr anchor="ctr">
                    <a:lnL w="6096" cap="flat" cmpd="sng" algn="ctr">
                      <a:solidFill>
                        <a:srgbClr val="000000"/>
                      </a:solidFill>
                      <a:prstDash val="solid"/>
                      <a:round/>
                      <a:headEnd type="none" w="med" len="med"/>
                      <a:tailEnd type="none" w="med" len="med"/>
                    </a:lnL>
                    <a:lnR w="9144"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tcPr>
                </a:tc>
                <a:tc>
                  <a:txBody>
                    <a:bodyPr/>
                    <a:lstStyle/>
                    <a:p>
                      <a:pPr algn="ctr"/>
                      <a:r>
                        <a:rPr lang="en-US" sz="1200" b="0">
                          <a:effectLst/>
                          <a:latin typeface="Calibri" charset="0"/>
                        </a:rPr>
                        <a:t>Structural/Input Parameters </a:t>
                      </a:r>
                      <a:endParaRPr lang="en-US">
                        <a:effectLst/>
                      </a:endParaRPr>
                    </a:p>
                  </a:txBody>
                  <a:tcPr anchor="ctr">
                    <a:lnL w="9144" cap="flat" cmpd="sng" algn="ctr">
                      <a:solidFill>
                        <a:srgbClr val="000000"/>
                      </a:solidFill>
                      <a:prstDash val="solid"/>
                      <a:round/>
                      <a:headEnd type="none" w="med" len="med"/>
                      <a:tailEnd type="none" w="med" len="med"/>
                    </a:lnL>
                    <a:lnR w="6096"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tcPr>
                </a:tc>
                <a:tc>
                  <a:txBody>
                    <a:bodyPr/>
                    <a:lstStyle/>
                    <a:p>
                      <a:pPr algn="ctr"/>
                      <a:r>
                        <a:rPr lang="en-US" sz="1200" b="0">
                          <a:effectLst/>
                          <a:latin typeface="Calibri" charset="0"/>
                        </a:rPr>
                        <a:t>Epistemic </a:t>
                      </a:r>
                      <a:endParaRPr lang="en-US">
                        <a:effectLst/>
                      </a:endParaRPr>
                    </a:p>
                  </a:txBody>
                  <a:tcPr anchor="ctr">
                    <a:lnL w="6096" cap="flat" cmpd="sng" algn="ctr">
                      <a:solidFill>
                        <a:srgbClr val="000000"/>
                      </a:solidFill>
                      <a:prstDash val="solid"/>
                      <a:round/>
                      <a:headEnd type="none" w="med" len="med"/>
                      <a:tailEnd type="none" w="med" len="med"/>
                    </a:lnL>
                    <a:lnR w="6096"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tcPr>
                </a:tc>
              </a:tr>
              <a:tr h="0">
                <a:tc>
                  <a:txBody>
                    <a:bodyPr/>
                    <a:lstStyle/>
                    <a:p>
                      <a:pPr algn="ctr"/>
                      <a:r>
                        <a:rPr lang="en-US" sz="1200" b="1" dirty="0">
                          <a:effectLst/>
                          <a:latin typeface="Calibri" charset="0"/>
                        </a:rPr>
                        <a:t>Granularity of models </a:t>
                      </a:r>
                      <a:endParaRPr lang="en-US" b="1" dirty="0">
                        <a:effectLst/>
                      </a:endParaRPr>
                    </a:p>
                  </a:txBody>
                  <a:tcPr anchor="ctr">
                    <a:lnL w="6096" cap="flat" cmpd="sng" algn="ctr">
                      <a:solidFill>
                        <a:srgbClr val="000000"/>
                      </a:solidFill>
                      <a:prstDash val="solid"/>
                      <a:round/>
                      <a:headEnd type="none" w="med" len="med"/>
                      <a:tailEnd type="none" w="med" len="med"/>
                    </a:lnL>
                    <a:lnR w="9144"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solidFill>
                      <a:srgbClr val="D8E0F2"/>
                    </a:solidFill>
                  </a:tcPr>
                </a:tc>
                <a:tc>
                  <a:txBody>
                    <a:bodyPr/>
                    <a:lstStyle/>
                    <a:p>
                      <a:pPr algn="ctr"/>
                      <a:r>
                        <a:rPr lang="en-US" sz="1200" b="0">
                          <a:effectLst/>
                          <a:latin typeface="Calibri" charset="0"/>
                        </a:rPr>
                        <a:t>Context/Structural </a:t>
                      </a:r>
                      <a:endParaRPr lang="en-US">
                        <a:effectLst/>
                      </a:endParaRPr>
                    </a:p>
                  </a:txBody>
                  <a:tcPr anchor="ctr">
                    <a:lnL w="9144" cap="flat" cmpd="sng" algn="ctr">
                      <a:solidFill>
                        <a:srgbClr val="000000"/>
                      </a:solidFill>
                      <a:prstDash val="solid"/>
                      <a:round/>
                      <a:headEnd type="none" w="med" len="med"/>
                      <a:tailEnd type="none" w="med" len="med"/>
                    </a:lnL>
                    <a:lnR w="6096"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solidFill>
                      <a:srgbClr val="D8E0F2"/>
                    </a:solidFill>
                  </a:tcPr>
                </a:tc>
                <a:tc>
                  <a:txBody>
                    <a:bodyPr/>
                    <a:lstStyle/>
                    <a:p>
                      <a:pPr algn="ctr"/>
                      <a:r>
                        <a:rPr lang="en-US" sz="1200" b="0">
                          <a:effectLst/>
                          <a:latin typeface="Calibri" charset="0"/>
                        </a:rPr>
                        <a:t>Epistemic </a:t>
                      </a:r>
                      <a:endParaRPr lang="en-US">
                        <a:effectLst/>
                      </a:endParaRPr>
                    </a:p>
                  </a:txBody>
                  <a:tcPr anchor="ctr">
                    <a:lnL w="6096" cap="flat" cmpd="sng" algn="ctr">
                      <a:solidFill>
                        <a:srgbClr val="000000"/>
                      </a:solidFill>
                      <a:prstDash val="solid"/>
                      <a:round/>
                      <a:headEnd type="none" w="med" len="med"/>
                      <a:tailEnd type="none" w="med" len="med"/>
                    </a:lnL>
                    <a:lnR w="6096"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solidFill>
                      <a:srgbClr val="D8E0F2"/>
                    </a:solidFill>
                  </a:tcPr>
                </a:tc>
              </a:tr>
              <a:tr h="0">
                <a:tc>
                  <a:txBody>
                    <a:bodyPr/>
                    <a:lstStyle/>
                    <a:p>
                      <a:pPr algn="ctr"/>
                      <a:r>
                        <a:rPr lang="en-US" sz="1200" b="1" dirty="0">
                          <a:effectLst/>
                          <a:latin typeface="Calibri" charset="0"/>
                        </a:rPr>
                        <a:t>Different sources of information </a:t>
                      </a:r>
                      <a:endParaRPr lang="en-US" b="1" dirty="0">
                        <a:effectLst/>
                      </a:endParaRPr>
                    </a:p>
                  </a:txBody>
                  <a:tcPr anchor="ctr">
                    <a:lnL w="6096" cap="flat" cmpd="sng" algn="ctr">
                      <a:solidFill>
                        <a:srgbClr val="000000"/>
                      </a:solidFill>
                      <a:prstDash val="solid"/>
                      <a:round/>
                      <a:headEnd type="none" w="med" len="med"/>
                      <a:tailEnd type="none" w="med" len="med"/>
                    </a:lnL>
                    <a:lnR w="9144"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tcPr>
                </a:tc>
                <a:tc>
                  <a:txBody>
                    <a:bodyPr/>
                    <a:lstStyle/>
                    <a:p>
                      <a:pPr algn="ctr"/>
                      <a:r>
                        <a:rPr lang="en-US" sz="1200" b="0">
                          <a:effectLst/>
                          <a:latin typeface="Calibri" charset="0"/>
                        </a:rPr>
                        <a:t>Input parameters </a:t>
                      </a:r>
                      <a:endParaRPr lang="en-US">
                        <a:effectLst/>
                      </a:endParaRPr>
                    </a:p>
                  </a:txBody>
                  <a:tcPr anchor="ctr">
                    <a:lnL w="9144" cap="flat" cmpd="sng" algn="ctr">
                      <a:solidFill>
                        <a:srgbClr val="000000"/>
                      </a:solidFill>
                      <a:prstDash val="solid"/>
                      <a:round/>
                      <a:headEnd type="none" w="med" len="med"/>
                      <a:tailEnd type="none" w="med" len="med"/>
                    </a:lnL>
                    <a:lnR w="6096"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tcPr>
                </a:tc>
                <a:tc>
                  <a:txBody>
                    <a:bodyPr/>
                    <a:lstStyle/>
                    <a:p>
                      <a:pPr algn="ctr"/>
                      <a:r>
                        <a:rPr lang="en-US" sz="1200" b="0" dirty="0">
                          <a:effectLst/>
                          <a:latin typeface="Calibri" charset="0"/>
                        </a:rPr>
                        <a:t>Epistemic/Aleatory </a:t>
                      </a:r>
                      <a:endParaRPr lang="en-US" dirty="0">
                        <a:effectLst/>
                      </a:endParaRPr>
                    </a:p>
                  </a:txBody>
                  <a:tcPr anchor="ctr">
                    <a:lnL w="6096" cap="flat" cmpd="sng" algn="ctr">
                      <a:solidFill>
                        <a:srgbClr val="000000"/>
                      </a:solidFill>
                      <a:prstDash val="solid"/>
                      <a:round/>
                      <a:headEnd type="none" w="med" len="med"/>
                      <a:tailEnd type="none" w="med" len="med"/>
                    </a:lnL>
                    <a:lnR w="6096"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tcPr>
                </a:tc>
              </a:tr>
            </a:tbl>
          </a:graphicData>
        </a:graphic>
      </p:graphicFrame>
      <p:sp>
        <p:nvSpPr>
          <p:cNvPr id="8" name="TextBox 7"/>
          <p:cNvSpPr txBox="1"/>
          <p:nvPr/>
        </p:nvSpPr>
        <p:spPr>
          <a:xfrm>
            <a:off x="457198" y="5497054"/>
            <a:ext cx="8229601" cy="584775"/>
          </a:xfrm>
          <a:prstGeom prst="rect">
            <a:avLst/>
          </a:prstGeom>
          <a:noFill/>
        </p:spPr>
        <p:txBody>
          <a:bodyPr wrap="square" rtlCol="0">
            <a:spAutoFit/>
          </a:bodyPr>
          <a:lstStyle/>
          <a:p>
            <a:pPr algn="just"/>
            <a:r>
              <a:rPr lang="en-US" sz="1600" b="1" dirty="0"/>
              <a:t>Table</a:t>
            </a:r>
            <a:r>
              <a:rPr lang="en-US" sz="1600" dirty="0"/>
              <a:t> which relates the </a:t>
            </a:r>
            <a:r>
              <a:rPr lang="en-US" sz="1600" b="1" dirty="0"/>
              <a:t>source of uncertainty in models </a:t>
            </a:r>
            <a:r>
              <a:rPr lang="en-US" sz="1600" dirty="0"/>
              <a:t>(and </a:t>
            </a:r>
            <a:r>
              <a:rPr lang="en-US" sz="1600" b="1" dirty="0"/>
              <a:t>self-adaptive systems</a:t>
            </a:r>
            <a:r>
              <a:rPr lang="en-US" sz="1600" dirty="0"/>
              <a:t>) with the dimensions of </a:t>
            </a:r>
            <a:r>
              <a:rPr lang="en-US" sz="1600" b="1" dirty="0"/>
              <a:t>Location </a:t>
            </a:r>
            <a:r>
              <a:rPr lang="en-US" sz="1600" dirty="0"/>
              <a:t>and </a:t>
            </a:r>
            <a:r>
              <a:rPr lang="en-US" sz="1600" b="1" dirty="0"/>
              <a:t>Nature</a:t>
            </a:r>
            <a:r>
              <a:rPr lang="en-US" sz="1600" dirty="0"/>
              <a:t> of </a:t>
            </a:r>
            <a:r>
              <a:rPr lang="en-US" sz="1600" dirty="0" smtClean="0"/>
              <a:t>the considered taxonomy.</a:t>
            </a:r>
            <a:endParaRPr lang="en-US" sz="1600" dirty="0"/>
          </a:p>
        </p:txBody>
      </p:sp>
    </p:spTree>
    <p:extLst>
      <p:ext uri="{BB962C8B-B14F-4D97-AF65-F5344CB8AC3E}">
        <p14:creationId xmlns:p14="http://schemas.microsoft.com/office/powerpoint/2010/main" val="8322614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55" presetClass="entr" presetSubtype="0" fill="hold" nodeType="after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anim calcmode="lin" valueType="num">
                                      <p:cBhvr>
                                        <p:cTn id="16" dur="1000" fill="hold"/>
                                        <p:tgtEl>
                                          <p:spTgt spid="8">
                                            <p:txEl>
                                              <p:pRg st="0" end="0"/>
                                            </p:txEl>
                                          </p:spTgt>
                                        </p:tgtEl>
                                        <p:attrNameLst>
                                          <p:attrName>ppt_w</p:attrName>
                                        </p:attrNameLst>
                                      </p:cBhvr>
                                      <p:tavLst>
                                        <p:tav tm="0">
                                          <p:val>
                                            <p:strVal val="#ppt_w*0.70"/>
                                          </p:val>
                                        </p:tav>
                                        <p:tav tm="100000">
                                          <p:val>
                                            <p:strVal val="#ppt_w"/>
                                          </p:val>
                                        </p:tav>
                                      </p:tavLst>
                                    </p:anim>
                                    <p:anim calcmode="lin" valueType="num">
                                      <p:cBhvr>
                                        <p:cTn id="17" dur="1000" fill="hold"/>
                                        <p:tgtEl>
                                          <p:spTgt spid="8">
                                            <p:txEl>
                                              <p:pRg st="0" end="0"/>
                                            </p:txEl>
                                          </p:spTgt>
                                        </p:tgtEl>
                                        <p:attrNameLst>
                                          <p:attrName>ppt_h</p:attrName>
                                        </p:attrNameLst>
                                      </p:cBhvr>
                                      <p:tavLst>
                                        <p:tav tm="0">
                                          <p:val>
                                            <p:strVal val="#ppt_h"/>
                                          </p:val>
                                        </p:tav>
                                        <p:tav tm="100000">
                                          <p:val>
                                            <p:strVal val="#ppt_h"/>
                                          </p:val>
                                        </p:tav>
                                      </p:tavLst>
                                    </p:anim>
                                    <p:animEffect transition="in" filter="fade">
                                      <p:cBhvr>
                                        <p:cTn id="18" dur="10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837450" y="131950"/>
            <a:ext cx="8136900" cy="498599"/>
          </a:xfrm>
          <a:prstGeom prst="rect">
            <a:avLst/>
          </a:prstGeom>
        </p:spPr>
        <p:txBody>
          <a:bodyPr lIns="91425" tIns="91425" rIns="91425" bIns="91425" anchor="b" anchorCtr="0">
            <a:noAutofit/>
          </a:bodyPr>
          <a:lstStyle/>
          <a:p>
            <a:pPr lvl="0" rtl="0">
              <a:spcBef>
                <a:spcPts val="0"/>
              </a:spcBef>
              <a:buNone/>
            </a:pPr>
            <a:r>
              <a:rPr lang="en-AU" sz="3000" dirty="0" smtClean="0">
                <a:solidFill>
                  <a:srgbClr val="003366"/>
                </a:solidFill>
              </a:rPr>
              <a:t>Real World </a:t>
            </a:r>
            <a:r>
              <a:rPr lang="en-AU" sz="3000" dirty="0">
                <a:solidFill>
                  <a:srgbClr val="003366"/>
                </a:solidFill>
              </a:rPr>
              <a:t>P</a:t>
            </a:r>
            <a:r>
              <a:rPr lang="en-AU" sz="3000" dirty="0" smtClean="0">
                <a:solidFill>
                  <a:srgbClr val="003366"/>
                </a:solidFill>
              </a:rPr>
              <a:t>roblem Statement</a:t>
            </a:r>
            <a:endParaRPr lang="en-AU" sz="3000" dirty="0">
              <a:solidFill>
                <a:srgbClr val="003366"/>
              </a:solidFill>
            </a:endParaRPr>
          </a:p>
        </p:txBody>
      </p:sp>
      <p:pic>
        <p:nvPicPr>
          <p:cNvPr id="57" name="Shape 57"/>
          <p:cNvPicPr preferRelativeResize="0"/>
          <p:nvPr/>
        </p:nvPicPr>
        <p:blipFill>
          <a:blip r:embed="rId3">
            <a:alphaModFix/>
          </a:blip>
          <a:stretch>
            <a:fillRect/>
          </a:stretch>
        </p:blipFill>
        <p:spPr>
          <a:xfrm>
            <a:off x="82450" y="65950"/>
            <a:ext cx="464900" cy="498650"/>
          </a:xfrm>
          <a:prstGeom prst="rect">
            <a:avLst/>
          </a:prstGeom>
          <a:noFill/>
          <a:ln>
            <a:noFill/>
          </a:ln>
        </p:spPr>
      </p:pic>
      <p:pic>
        <p:nvPicPr>
          <p:cNvPr id="58" name="Shape 58"/>
          <p:cNvPicPr preferRelativeResize="0"/>
          <p:nvPr/>
        </p:nvPicPr>
        <p:blipFill>
          <a:blip r:embed="rId4">
            <a:alphaModFix/>
          </a:blip>
          <a:stretch>
            <a:fillRect/>
          </a:stretch>
        </p:blipFill>
        <p:spPr>
          <a:xfrm>
            <a:off x="0" y="630539"/>
            <a:ext cx="9143998" cy="97471"/>
          </a:xfrm>
          <a:prstGeom prst="rect">
            <a:avLst/>
          </a:prstGeom>
          <a:noFill/>
          <a:ln>
            <a:noFill/>
          </a:ln>
        </p:spPr>
      </p:pic>
      <p:cxnSp>
        <p:nvCxnSpPr>
          <p:cNvPr id="59" name="Shape 59"/>
          <p:cNvCxnSpPr/>
          <p:nvPr/>
        </p:nvCxnSpPr>
        <p:spPr>
          <a:xfrm rot="10800000">
            <a:off x="691550" y="125"/>
            <a:ext cx="0" cy="630299"/>
          </a:xfrm>
          <a:prstGeom prst="straightConnector1">
            <a:avLst/>
          </a:prstGeom>
          <a:noFill/>
          <a:ln w="9525" cap="flat" cmpd="sng">
            <a:solidFill>
              <a:srgbClr val="003366"/>
            </a:solidFill>
            <a:prstDash val="solid"/>
            <a:round/>
            <a:headEnd type="none" w="lg" len="lg"/>
            <a:tailEnd type="none" w="lg" len="lg"/>
          </a:ln>
        </p:spPr>
      </p:cxnSp>
      <p:sp>
        <p:nvSpPr>
          <p:cNvPr id="60" name="Shape 60"/>
          <p:cNvSpPr txBox="1"/>
          <p:nvPr/>
        </p:nvSpPr>
        <p:spPr>
          <a:xfrm>
            <a:off x="6783700" y="6531000"/>
            <a:ext cx="2599200" cy="363899"/>
          </a:xfrm>
          <a:prstGeom prst="rect">
            <a:avLst/>
          </a:prstGeom>
          <a:noFill/>
          <a:ln>
            <a:noFill/>
          </a:ln>
        </p:spPr>
        <p:txBody>
          <a:bodyPr lIns="91425" tIns="91425" rIns="91425" bIns="91425" anchor="t" anchorCtr="0">
            <a:noAutofit/>
          </a:bodyPr>
          <a:lstStyle/>
          <a:p>
            <a:pPr lvl="0" rtl="0">
              <a:spcBef>
                <a:spcPts val="0"/>
              </a:spcBef>
              <a:buNone/>
            </a:pPr>
            <a:r>
              <a:rPr lang="it" sz="1200" b="1">
                <a:solidFill>
                  <a:srgbClr val="FFFFFF"/>
                </a:solidFill>
              </a:rPr>
              <a:t>POLITECNICO DI MILANO</a:t>
            </a:r>
          </a:p>
        </p:txBody>
      </p:sp>
      <p:pic>
        <p:nvPicPr>
          <p:cNvPr id="61" name="Shape 61"/>
          <p:cNvPicPr preferRelativeResize="0"/>
          <p:nvPr/>
        </p:nvPicPr>
        <p:blipFill>
          <a:blip r:embed="rId5">
            <a:alphaModFix/>
          </a:blip>
          <a:stretch>
            <a:fillRect/>
          </a:stretch>
        </p:blipFill>
        <p:spPr>
          <a:xfrm>
            <a:off x="0" y="6571225"/>
            <a:ext cx="9144000" cy="286775"/>
          </a:xfrm>
          <a:prstGeom prst="rect">
            <a:avLst/>
          </a:prstGeom>
          <a:noFill/>
          <a:ln>
            <a:noFill/>
          </a:ln>
        </p:spPr>
      </p:pic>
      <p:sp>
        <p:nvSpPr>
          <p:cNvPr id="62" name="Shape 62"/>
          <p:cNvSpPr txBox="1">
            <a:spLocks noGrp="1"/>
          </p:cNvSpPr>
          <p:nvPr>
            <p:ph type="ctrTitle" idx="4294967295"/>
          </p:nvPr>
        </p:nvSpPr>
        <p:spPr>
          <a:xfrm>
            <a:off x="-342900" y="6531000"/>
            <a:ext cx="5473699" cy="424200"/>
          </a:xfrm>
          <a:prstGeom prst="rect">
            <a:avLst/>
          </a:prstGeom>
        </p:spPr>
        <p:txBody>
          <a:bodyPr lIns="91425" tIns="91425" rIns="91425" bIns="91425" anchor="ctr" anchorCtr="0">
            <a:noAutofit/>
          </a:bodyPr>
          <a:lstStyle/>
          <a:p>
            <a:pPr indent="457200">
              <a:lnSpc>
                <a:spcPct val="115000"/>
              </a:lnSpc>
            </a:pPr>
            <a:r>
              <a:rPr lang="en-AU" sz="800" dirty="0">
                <a:solidFill>
                  <a:srgbClr val="003366"/>
                </a:solidFill>
              </a:rPr>
              <a:t>Dealing with Uncertainties in Availability Models using Fuzzy Logic and Neural Networks </a:t>
            </a:r>
            <a:endParaRPr sz="800" dirty="0">
              <a:solidFill>
                <a:srgbClr val="003366"/>
              </a:solidFill>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9852" y="1286564"/>
            <a:ext cx="7670800" cy="4457700"/>
          </a:xfrm>
          <a:prstGeom prst="rect">
            <a:avLst/>
          </a:prstGeom>
        </p:spPr>
      </p:pic>
      <p:sp>
        <p:nvSpPr>
          <p:cNvPr id="4" name="TextBox 3"/>
          <p:cNvSpPr txBox="1"/>
          <p:nvPr/>
        </p:nvSpPr>
        <p:spPr>
          <a:xfrm>
            <a:off x="691549" y="3070254"/>
            <a:ext cx="1582531" cy="307777"/>
          </a:xfrm>
          <a:prstGeom prst="rect">
            <a:avLst/>
          </a:prstGeom>
          <a:noFill/>
        </p:spPr>
        <p:txBody>
          <a:bodyPr wrap="square" rtlCol="0">
            <a:spAutoFit/>
          </a:bodyPr>
          <a:lstStyle/>
          <a:p>
            <a:r>
              <a:rPr lang="en-US" b="1" dirty="0" smtClean="0"/>
              <a:t>Mobile Device</a:t>
            </a:r>
            <a:endParaRPr lang="en-US" b="1" dirty="0"/>
          </a:p>
        </p:txBody>
      </p:sp>
      <p:sp>
        <p:nvSpPr>
          <p:cNvPr id="13" name="TextBox 12"/>
          <p:cNvSpPr txBox="1"/>
          <p:nvPr/>
        </p:nvSpPr>
        <p:spPr>
          <a:xfrm>
            <a:off x="2810566" y="3096758"/>
            <a:ext cx="1582531" cy="307777"/>
          </a:xfrm>
          <a:prstGeom prst="rect">
            <a:avLst/>
          </a:prstGeom>
          <a:noFill/>
        </p:spPr>
        <p:txBody>
          <a:bodyPr wrap="square" rtlCol="0">
            <a:spAutoFit/>
          </a:bodyPr>
          <a:lstStyle/>
          <a:p>
            <a:r>
              <a:rPr lang="en-US" b="1" dirty="0" smtClean="0"/>
              <a:t>Access Media</a:t>
            </a:r>
            <a:endParaRPr lang="en-US" b="1" dirty="0"/>
          </a:p>
        </p:txBody>
      </p:sp>
      <p:sp>
        <p:nvSpPr>
          <p:cNvPr id="15" name="TextBox 14"/>
          <p:cNvSpPr txBox="1"/>
          <p:nvPr/>
        </p:nvSpPr>
        <p:spPr>
          <a:xfrm>
            <a:off x="4435061" y="4404686"/>
            <a:ext cx="1669776" cy="523220"/>
          </a:xfrm>
          <a:prstGeom prst="rect">
            <a:avLst/>
          </a:prstGeom>
          <a:noFill/>
        </p:spPr>
        <p:txBody>
          <a:bodyPr wrap="square" rtlCol="0">
            <a:spAutoFit/>
          </a:bodyPr>
          <a:lstStyle/>
          <a:p>
            <a:pPr algn="ctr"/>
            <a:r>
              <a:rPr lang="en-US" b="1" dirty="0" smtClean="0"/>
              <a:t>Internet Connection</a:t>
            </a:r>
            <a:endParaRPr lang="en-US" b="1" dirty="0"/>
          </a:p>
        </p:txBody>
      </p:sp>
      <p:sp>
        <p:nvSpPr>
          <p:cNvPr id="16" name="TextBox 15"/>
          <p:cNvSpPr txBox="1"/>
          <p:nvPr/>
        </p:nvSpPr>
        <p:spPr>
          <a:xfrm>
            <a:off x="7292034" y="4404686"/>
            <a:ext cx="1582531" cy="738664"/>
          </a:xfrm>
          <a:prstGeom prst="rect">
            <a:avLst/>
          </a:prstGeom>
          <a:noFill/>
        </p:spPr>
        <p:txBody>
          <a:bodyPr wrap="square" rtlCol="0">
            <a:spAutoFit/>
          </a:bodyPr>
          <a:lstStyle/>
          <a:p>
            <a:pPr algn="ctr"/>
            <a:r>
              <a:rPr lang="en-US" b="1" dirty="0" smtClean="0"/>
              <a:t>3</a:t>
            </a:r>
            <a:r>
              <a:rPr lang="en-US" b="1" baseline="30000" dirty="0" smtClean="0"/>
              <a:t>rd </a:t>
            </a:r>
            <a:r>
              <a:rPr lang="en-US" b="1" dirty="0" smtClean="0"/>
              <a:t>Party </a:t>
            </a:r>
          </a:p>
          <a:p>
            <a:pPr algn="ctr"/>
            <a:r>
              <a:rPr lang="en-US" b="1" dirty="0" smtClean="0"/>
              <a:t>Service Providers </a:t>
            </a:r>
            <a:endParaRPr lang="en-US" b="1" dirty="0"/>
          </a:p>
        </p:txBody>
      </p:sp>
      <p:sp>
        <p:nvSpPr>
          <p:cNvPr id="2" name="Rectangle 1"/>
          <p:cNvSpPr/>
          <p:nvPr/>
        </p:nvSpPr>
        <p:spPr>
          <a:xfrm>
            <a:off x="547350" y="1085849"/>
            <a:ext cx="2152988" cy="22921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V="1">
            <a:off x="2085975" y="2757488"/>
            <a:ext cx="500063" cy="82125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60951" y="3101163"/>
            <a:ext cx="1582531" cy="307777"/>
          </a:xfrm>
          <a:prstGeom prst="rect">
            <a:avLst/>
          </a:prstGeom>
          <a:noFill/>
        </p:spPr>
        <p:txBody>
          <a:bodyPr wrap="square" rtlCol="0">
            <a:spAutoFit/>
          </a:bodyPr>
          <a:lstStyle/>
          <a:p>
            <a:r>
              <a:rPr lang="en-US" b="1" smtClean="0"/>
              <a:t>Mobile Device</a:t>
            </a:r>
            <a:endParaRPr lang="en-US" b="1" dirty="0"/>
          </a:p>
        </p:txBody>
      </p:sp>
      <p:sp>
        <p:nvSpPr>
          <p:cNvPr id="5" name="TextBox 4"/>
          <p:cNvSpPr txBox="1"/>
          <p:nvPr/>
        </p:nvSpPr>
        <p:spPr>
          <a:xfrm>
            <a:off x="0" y="6234542"/>
            <a:ext cx="4812419" cy="523220"/>
          </a:xfrm>
          <a:prstGeom prst="rect">
            <a:avLst/>
          </a:prstGeom>
          <a:noFill/>
        </p:spPr>
        <p:txBody>
          <a:bodyPr wrap="square" rtlCol="0">
            <a:spAutoFit/>
          </a:bodyPr>
          <a:lstStyle/>
          <a:p>
            <a:r>
              <a:rPr lang="en-US" b="1" dirty="0" smtClean="0">
                <a:solidFill>
                  <a:srgbClr val="002060"/>
                </a:solidFill>
              </a:rPr>
              <a:t>Real world data</a:t>
            </a:r>
            <a:r>
              <a:rPr lang="en-US" dirty="0" smtClean="0">
                <a:solidFill>
                  <a:srgbClr val="002060"/>
                </a:solidFill>
              </a:rPr>
              <a:t> and </a:t>
            </a:r>
            <a:r>
              <a:rPr lang="en-US" b="1" dirty="0" smtClean="0">
                <a:solidFill>
                  <a:srgbClr val="002060"/>
                </a:solidFill>
              </a:rPr>
              <a:t>traces</a:t>
            </a:r>
            <a:r>
              <a:rPr lang="en-US" dirty="0" smtClean="0">
                <a:solidFill>
                  <a:srgbClr val="002060"/>
                </a:solidFill>
              </a:rPr>
              <a:t> from </a:t>
            </a:r>
            <a:r>
              <a:rPr lang="en-US" dirty="0">
                <a:solidFill>
                  <a:srgbClr val="002060"/>
                </a:solidFill>
              </a:rPr>
              <a:t>[</a:t>
            </a:r>
            <a:r>
              <a:rPr lang="en-US" i="1" dirty="0">
                <a:solidFill>
                  <a:srgbClr val="002060"/>
                </a:solidFill>
              </a:rPr>
              <a:t>Brighten Godfrey, 2010</a:t>
            </a:r>
            <a:r>
              <a:rPr lang="en-US" dirty="0">
                <a:solidFill>
                  <a:srgbClr val="002060"/>
                </a:solidFill>
              </a:rPr>
              <a:t>] </a:t>
            </a:r>
            <a:endParaRPr lang="en-US" dirty="0">
              <a:solidFill>
                <a:srgbClr val="002060"/>
              </a:solidFill>
            </a:endParaRPr>
          </a:p>
          <a:p>
            <a:endParaRPr lang="en-US" dirty="0">
              <a:solidFill>
                <a:srgbClr val="FF0000"/>
              </a:solidFill>
            </a:endParaRPr>
          </a:p>
        </p:txBody>
      </p:sp>
    </p:spTree>
    <p:extLst>
      <p:ext uri="{BB962C8B-B14F-4D97-AF65-F5344CB8AC3E}">
        <p14:creationId xmlns:p14="http://schemas.microsoft.com/office/powerpoint/2010/main" val="991373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5"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heckerboard(across)">
                                      <p:cBhvr>
                                        <p:cTn id="10" dur="500"/>
                                        <p:tgtEl>
                                          <p:spTgt spid="6"/>
                                        </p:tgtEl>
                                      </p:cBhvr>
                                    </p:animEffect>
                                  </p:childTnLst>
                                </p:cTn>
                              </p:par>
                            </p:childTnLst>
                          </p:cTn>
                        </p:par>
                        <p:par>
                          <p:cTn id="11" fill="hold">
                            <p:stCondLst>
                              <p:cond delay="500"/>
                            </p:stCondLst>
                            <p:childTnLst>
                              <p:par>
                                <p:cTn id="12" presetID="5" presetClass="entr" presetSubtype="10"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checkerboard(across)">
                                      <p:cBhvr>
                                        <p:cTn id="14" dur="500"/>
                                        <p:tgtEl>
                                          <p:spTgt spid="18"/>
                                        </p:tgtEl>
                                      </p:cBhvr>
                                    </p:animEffect>
                                  </p:childTnLst>
                                </p:cTn>
                              </p:par>
                            </p:childTnLst>
                          </p:cTn>
                        </p:par>
                        <p:par>
                          <p:cTn id="15" fill="hold">
                            <p:stCondLst>
                              <p:cond delay="1000"/>
                            </p:stCondLst>
                            <p:childTnLst>
                              <p:par>
                                <p:cTn id="16" presetID="5" presetClass="entr" presetSubtype="10"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checkerboard(across)">
                                      <p:cBhvr>
                                        <p:cTn id="18" dur="500"/>
                                        <p:tgtEl>
                                          <p:spTgt spid="13"/>
                                        </p:tgtEl>
                                      </p:cBhvr>
                                    </p:animEffect>
                                  </p:childTnLst>
                                </p:cTn>
                              </p:par>
                            </p:childTnLst>
                          </p:cTn>
                        </p:par>
                        <p:par>
                          <p:cTn id="19" fill="hold">
                            <p:stCondLst>
                              <p:cond delay="1500"/>
                            </p:stCondLst>
                            <p:childTnLst>
                              <p:par>
                                <p:cTn id="20" presetID="5" presetClass="entr" presetSubtype="1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checkerboard(across)">
                                      <p:cBhvr>
                                        <p:cTn id="22" dur="500"/>
                                        <p:tgtEl>
                                          <p:spTgt spid="15"/>
                                        </p:tgtEl>
                                      </p:cBhvr>
                                    </p:animEffect>
                                  </p:childTnLst>
                                </p:cTn>
                              </p:par>
                            </p:childTnLst>
                          </p:cTn>
                        </p:par>
                        <p:par>
                          <p:cTn id="23" fill="hold">
                            <p:stCondLst>
                              <p:cond delay="2000"/>
                            </p:stCondLst>
                            <p:childTnLst>
                              <p:par>
                                <p:cTn id="24" presetID="5" presetClass="entr" presetSubtype="10"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checkerboard(across)">
                                      <p:cBhvr>
                                        <p:cTn id="26" dur="500"/>
                                        <p:tgtEl>
                                          <p:spTgt spid="16"/>
                                        </p:tgtEl>
                                      </p:cBhvr>
                                    </p:animEffect>
                                  </p:childTnLst>
                                </p:cTn>
                              </p:par>
                            </p:childTnLst>
                          </p:cTn>
                        </p:par>
                        <p:par>
                          <p:cTn id="27" fill="hold">
                            <p:stCondLst>
                              <p:cond delay="2500"/>
                            </p:stCondLst>
                            <p:childTnLst>
                              <p:par>
                                <p:cTn id="28" presetID="10" presetClass="entr" presetSubtype="0" fill="hold" grpId="0" nodeType="afterEffect">
                                  <p:stCondLst>
                                    <p:cond delay="50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18"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837450" y="131950"/>
            <a:ext cx="8136900" cy="498599"/>
          </a:xfrm>
          <a:prstGeom prst="rect">
            <a:avLst/>
          </a:prstGeom>
        </p:spPr>
        <p:txBody>
          <a:bodyPr lIns="91425" tIns="91425" rIns="91425" bIns="91425" anchor="b" anchorCtr="0">
            <a:noAutofit/>
          </a:bodyPr>
          <a:lstStyle/>
          <a:p>
            <a:pPr lvl="0" rtl="0">
              <a:spcBef>
                <a:spcPts val="0"/>
              </a:spcBef>
              <a:buNone/>
            </a:pPr>
            <a:r>
              <a:rPr lang="en-AU" sz="3000" dirty="0" smtClean="0">
                <a:solidFill>
                  <a:srgbClr val="003366"/>
                </a:solidFill>
              </a:rPr>
              <a:t>Fuzzy Logic </a:t>
            </a:r>
            <a:r>
              <a:rPr lang="en-CA" sz="3000" dirty="0" smtClean="0">
                <a:solidFill>
                  <a:srgbClr val="003366"/>
                </a:solidFill>
              </a:rPr>
              <a:t>&amp; Availability (the approach)</a:t>
            </a:r>
            <a:endParaRPr lang="en-CA" sz="3000" dirty="0">
              <a:solidFill>
                <a:srgbClr val="003366"/>
              </a:solidFill>
            </a:endParaRPr>
          </a:p>
        </p:txBody>
      </p:sp>
      <p:pic>
        <p:nvPicPr>
          <p:cNvPr id="57" name="Shape 57"/>
          <p:cNvPicPr preferRelativeResize="0"/>
          <p:nvPr/>
        </p:nvPicPr>
        <p:blipFill>
          <a:blip r:embed="rId3">
            <a:alphaModFix/>
          </a:blip>
          <a:stretch>
            <a:fillRect/>
          </a:stretch>
        </p:blipFill>
        <p:spPr>
          <a:xfrm>
            <a:off x="82450" y="65950"/>
            <a:ext cx="464900" cy="498650"/>
          </a:xfrm>
          <a:prstGeom prst="rect">
            <a:avLst/>
          </a:prstGeom>
          <a:noFill/>
          <a:ln>
            <a:noFill/>
          </a:ln>
        </p:spPr>
      </p:pic>
      <p:pic>
        <p:nvPicPr>
          <p:cNvPr id="58" name="Shape 58"/>
          <p:cNvPicPr preferRelativeResize="0"/>
          <p:nvPr/>
        </p:nvPicPr>
        <p:blipFill>
          <a:blip r:embed="rId4">
            <a:alphaModFix/>
          </a:blip>
          <a:stretch>
            <a:fillRect/>
          </a:stretch>
        </p:blipFill>
        <p:spPr>
          <a:xfrm>
            <a:off x="0" y="630539"/>
            <a:ext cx="9143998" cy="97471"/>
          </a:xfrm>
          <a:prstGeom prst="rect">
            <a:avLst/>
          </a:prstGeom>
          <a:noFill/>
          <a:ln>
            <a:noFill/>
          </a:ln>
        </p:spPr>
      </p:pic>
      <p:cxnSp>
        <p:nvCxnSpPr>
          <p:cNvPr id="59" name="Shape 59"/>
          <p:cNvCxnSpPr/>
          <p:nvPr/>
        </p:nvCxnSpPr>
        <p:spPr>
          <a:xfrm rot="10800000">
            <a:off x="691550" y="125"/>
            <a:ext cx="0" cy="630299"/>
          </a:xfrm>
          <a:prstGeom prst="straightConnector1">
            <a:avLst/>
          </a:prstGeom>
          <a:noFill/>
          <a:ln w="9525" cap="flat" cmpd="sng">
            <a:solidFill>
              <a:srgbClr val="003366"/>
            </a:solidFill>
            <a:prstDash val="solid"/>
            <a:round/>
            <a:headEnd type="none" w="lg" len="lg"/>
            <a:tailEnd type="none" w="lg" len="lg"/>
          </a:ln>
        </p:spPr>
      </p:cxnSp>
      <p:sp>
        <p:nvSpPr>
          <p:cNvPr id="60" name="Shape 60"/>
          <p:cNvSpPr txBox="1"/>
          <p:nvPr/>
        </p:nvSpPr>
        <p:spPr>
          <a:xfrm>
            <a:off x="6783700" y="6531000"/>
            <a:ext cx="2599200" cy="363899"/>
          </a:xfrm>
          <a:prstGeom prst="rect">
            <a:avLst/>
          </a:prstGeom>
          <a:noFill/>
          <a:ln>
            <a:noFill/>
          </a:ln>
        </p:spPr>
        <p:txBody>
          <a:bodyPr lIns="91425" tIns="91425" rIns="91425" bIns="91425" anchor="t" anchorCtr="0">
            <a:noAutofit/>
          </a:bodyPr>
          <a:lstStyle/>
          <a:p>
            <a:pPr lvl="0" rtl="0">
              <a:spcBef>
                <a:spcPts val="0"/>
              </a:spcBef>
              <a:buNone/>
            </a:pPr>
            <a:r>
              <a:rPr lang="it" sz="1200" b="1">
                <a:solidFill>
                  <a:srgbClr val="FFFFFF"/>
                </a:solidFill>
              </a:rPr>
              <a:t>POLITECNICO DI MILANO</a:t>
            </a:r>
          </a:p>
        </p:txBody>
      </p:sp>
      <p:pic>
        <p:nvPicPr>
          <p:cNvPr id="61" name="Shape 61"/>
          <p:cNvPicPr preferRelativeResize="0"/>
          <p:nvPr/>
        </p:nvPicPr>
        <p:blipFill>
          <a:blip r:embed="rId5">
            <a:alphaModFix/>
          </a:blip>
          <a:stretch>
            <a:fillRect/>
          </a:stretch>
        </p:blipFill>
        <p:spPr>
          <a:xfrm>
            <a:off x="0" y="6571225"/>
            <a:ext cx="9144000" cy="286775"/>
          </a:xfrm>
          <a:prstGeom prst="rect">
            <a:avLst/>
          </a:prstGeom>
          <a:noFill/>
          <a:ln>
            <a:noFill/>
          </a:ln>
        </p:spPr>
      </p:pic>
      <p:sp>
        <p:nvSpPr>
          <p:cNvPr id="62" name="Shape 62"/>
          <p:cNvSpPr txBox="1">
            <a:spLocks noGrp="1"/>
          </p:cNvSpPr>
          <p:nvPr>
            <p:ph type="ctrTitle" idx="4294967295"/>
          </p:nvPr>
        </p:nvSpPr>
        <p:spPr>
          <a:xfrm>
            <a:off x="-342900" y="6531000"/>
            <a:ext cx="5473699" cy="424200"/>
          </a:xfrm>
          <a:prstGeom prst="rect">
            <a:avLst/>
          </a:prstGeom>
        </p:spPr>
        <p:txBody>
          <a:bodyPr lIns="91425" tIns="91425" rIns="91425" bIns="91425" anchor="ctr" anchorCtr="0">
            <a:noAutofit/>
          </a:bodyPr>
          <a:lstStyle/>
          <a:p>
            <a:pPr indent="457200">
              <a:lnSpc>
                <a:spcPct val="115000"/>
              </a:lnSpc>
            </a:pPr>
            <a:r>
              <a:rPr lang="en-AU" sz="800" dirty="0">
                <a:solidFill>
                  <a:srgbClr val="003366"/>
                </a:solidFill>
              </a:rPr>
              <a:t>Dealing with Uncertainties in Availability Models using Fuzzy Logic and Neural Networks </a:t>
            </a:r>
            <a:endParaRPr sz="800" dirty="0">
              <a:solidFill>
                <a:srgbClr val="003366"/>
              </a:solidFill>
            </a:endParaRPr>
          </a:p>
        </p:txBody>
      </p:sp>
      <p:graphicFrame>
        <p:nvGraphicFramePr>
          <p:cNvPr id="10" name="Diagram 9"/>
          <p:cNvGraphicFramePr/>
          <p:nvPr>
            <p:extLst>
              <p:ext uri="{D42A27DB-BD31-4B8C-83A1-F6EECF244321}">
                <p14:modId xmlns:p14="http://schemas.microsoft.com/office/powerpoint/2010/main" val="1862460112"/>
              </p:ext>
            </p:extLst>
          </p:nvPr>
        </p:nvGraphicFramePr>
        <p:xfrm>
          <a:off x="1067312" y="1362809"/>
          <a:ext cx="7009374" cy="459943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324093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theme/theme1.xml><?xml version="1.0" encoding="utf-8"?>
<a:theme xmlns:a="http://schemas.openxmlformats.org/drawingml/2006/main" name="Custom Them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3104</TotalTime>
  <Words>2194</Words>
  <Application>Microsoft Macintosh PowerPoint</Application>
  <PresentationFormat>On-screen Show (4:3)</PresentationFormat>
  <Paragraphs>369</Paragraphs>
  <Slides>31</Slides>
  <Notes>31</Notes>
  <HiddenSlides>7</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31</vt:i4>
      </vt:variant>
    </vt:vector>
  </HeadingPairs>
  <TitlesOfParts>
    <vt:vector size="42" baseType="lpstr">
      <vt:lpstr>Apple Chancery</vt:lpstr>
      <vt:lpstr>Calibri</vt:lpstr>
      <vt:lpstr>Calibri Light</vt:lpstr>
      <vt:lpstr>Cambria</vt:lpstr>
      <vt:lpstr>Cambria Math</vt:lpstr>
      <vt:lpstr>Courier New</vt:lpstr>
      <vt:lpstr>TimesNewRomanPS</vt:lpstr>
      <vt:lpstr>Wingdings</vt:lpstr>
      <vt:lpstr>Arial</vt:lpstr>
      <vt:lpstr>Custom Theme</vt:lpstr>
      <vt:lpstr>Custom Theme</vt:lpstr>
      <vt:lpstr>Dealing with Uncertainties in Availability Models using Fuzzy Logic and Neural Networks </vt:lpstr>
      <vt:lpstr>Uncertainty in Model based Software Engineering</vt:lpstr>
      <vt:lpstr>Uncertainty in Model based Software Engineering</vt:lpstr>
      <vt:lpstr>Source of Uncertainty in Models (Taxonomy)</vt:lpstr>
      <vt:lpstr>Location Dimension &amp; Uncertainty </vt:lpstr>
      <vt:lpstr>Location Dimension &amp; Uncertainty </vt:lpstr>
      <vt:lpstr>Uncertainty Sources in Models</vt:lpstr>
      <vt:lpstr>Real World Problem Statement</vt:lpstr>
      <vt:lpstr>Fuzzy Logic &amp; Availability (the approach)</vt:lpstr>
      <vt:lpstr>Fuzzy Input and Output Variables</vt:lpstr>
      <vt:lpstr>Measured Availability</vt:lpstr>
      <vt:lpstr>Suggested approach (Fuzzy Section)</vt:lpstr>
      <vt:lpstr>Suggested approach (Fuzzy Section)</vt:lpstr>
      <vt:lpstr>Suggested approach (Fuzzy Section)</vt:lpstr>
      <vt:lpstr>Suggested approach (Fuzzy Section)</vt:lpstr>
      <vt:lpstr>MODEL STRUCUTURE AVAILABILITY</vt:lpstr>
      <vt:lpstr>Suggested approach (Fuzzy Section)</vt:lpstr>
      <vt:lpstr>Suggested approach (Fuzzy Section)</vt:lpstr>
      <vt:lpstr>Suggested approach (Fuzzy Section)</vt:lpstr>
      <vt:lpstr>MODEL CONTEXT AVAILABILITY</vt:lpstr>
      <vt:lpstr>Final Results</vt:lpstr>
      <vt:lpstr>Final Results versus Reference Paper</vt:lpstr>
      <vt:lpstr>Final Results (Fuzzy Logic)</vt:lpstr>
      <vt:lpstr>Neural Network for Online Providers’ Prediction</vt:lpstr>
      <vt:lpstr>Prelaminar consideration about the dependences</vt:lpstr>
      <vt:lpstr>Preliminary Curve Fitting (with and without transient)</vt:lpstr>
      <vt:lpstr>First Neural Network Prediction (with Transient)</vt:lpstr>
      <vt:lpstr>Neural Network Predictions</vt:lpstr>
      <vt:lpstr>Final Neural Network Predictions (without Transient)</vt:lpstr>
      <vt:lpstr>Conclusions (with some lessons learned)</vt:lpstr>
      <vt:lpstr>Thank you!</vt:lpstr>
    </vt:vector>
  </TitlesOfParts>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 name</dc:title>
  <cp:lastModifiedBy>Francesco Marchesani</cp:lastModifiedBy>
  <cp:revision>209</cp:revision>
  <dcterms:modified xsi:type="dcterms:W3CDTF">2017-12-20T16:41:18Z</dcterms:modified>
</cp:coreProperties>
</file>